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4"/>
  </p:sldMasterIdLst>
  <p:notesMasterIdLst>
    <p:notesMasterId r:id="rId41"/>
  </p:notesMasterIdLst>
  <p:sldIdLst>
    <p:sldId id="256" r:id="rId5"/>
    <p:sldId id="315" r:id="rId6"/>
    <p:sldId id="289" r:id="rId7"/>
    <p:sldId id="278" r:id="rId8"/>
    <p:sldId id="357" r:id="rId9"/>
    <p:sldId id="316" r:id="rId10"/>
    <p:sldId id="280" r:id="rId11"/>
    <p:sldId id="360" r:id="rId12"/>
    <p:sldId id="297" r:id="rId13"/>
    <p:sldId id="361" r:id="rId14"/>
    <p:sldId id="273" r:id="rId15"/>
    <p:sldId id="260" r:id="rId16"/>
    <p:sldId id="282" r:id="rId17"/>
    <p:sldId id="283" r:id="rId18"/>
    <p:sldId id="284" r:id="rId19"/>
    <p:sldId id="285" r:id="rId20"/>
    <p:sldId id="349" r:id="rId21"/>
    <p:sldId id="362" r:id="rId22"/>
    <p:sldId id="363" r:id="rId23"/>
    <p:sldId id="366" r:id="rId24"/>
    <p:sldId id="364" r:id="rId25"/>
    <p:sldId id="342" r:id="rId26"/>
    <p:sldId id="365" r:id="rId27"/>
    <p:sldId id="344" r:id="rId28"/>
    <p:sldId id="272" r:id="rId29"/>
    <p:sldId id="347" r:id="rId30"/>
    <p:sldId id="350" r:id="rId31"/>
    <p:sldId id="351" r:id="rId32"/>
    <p:sldId id="352" r:id="rId33"/>
    <p:sldId id="353" r:id="rId34"/>
    <p:sldId id="354" r:id="rId35"/>
    <p:sldId id="355" r:id="rId36"/>
    <p:sldId id="356" r:id="rId37"/>
    <p:sldId id="367" r:id="rId38"/>
    <p:sldId id="318" r:id="rId39"/>
    <p:sldId id="2147470457" r:id="rId40"/>
  </p:sldIdLst>
  <p:sldSz cx="15238413" cy="85709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njani Subramanian" initials="RS" lastIdx="7" clrIdx="0">
    <p:extLst>
      <p:ext uri="{19B8F6BF-5375-455C-9EA6-DF929625EA0E}">
        <p15:presenceInfo xmlns:p15="http://schemas.microsoft.com/office/powerpoint/2012/main" userId="S::ransubra1@publicisgroupe.net::919af7de-2031-41f1-8c4e-83854e533905" providerId="AD"/>
      </p:ext>
    </p:extLst>
  </p:cmAuthor>
  <p:cmAuthor id="2" name="Rajesh Seth" initials="RS" lastIdx="4" clrIdx="1">
    <p:extLst>
      <p:ext uri="{19B8F6BF-5375-455C-9EA6-DF929625EA0E}">
        <p15:presenceInfo xmlns:p15="http://schemas.microsoft.com/office/powerpoint/2012/main" userId="S::rajseth@publicisgroupe.net::737b3c7a-55bd-40f8-835e-d104e63569b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A8F6"/>
    <a:srgbClr val="FF80C4"/>
    <a:srgbClr val="090909"/>
    <a:srgbClr val="F5C5A4"/>
    <a:srgbClr val="079FFF"/>
    <a:srgbClr val="FFE001"/>
    <a:srgbClr val="5000A4"/>
    <a:srgbClr val="000000"/>
    <a:srgbClr val="EBE8DC"/>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85087"/>
  </p:normalViewPr>
  <p:slideViewPr>
    <p:cSldViewPr snapToGrid="0">
      <p:cViewPr varScale="1">
        <p:scale>
          <a:sx n="138" d="100"/>
          <a:sy n="138" d="100"/>
        </p:scale>
        <p:origin x="2592" y="2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8-25T17:14:59.611" idx="1">
    <p:pos x="652" y="4016"/>
    <p:text>Pls use the template to describe outcome of session. Pls use slide 4 format.</p:text>
    <p:extLst>
      <p:ext uri="{C676402C-5697-4E1C-873F-D02D1690AC5C}">
        <p15:threadingInfo xmlns:p15="http://schemas.microsoft.com/office/powerpoint/2012/main" timeZoneBias="-330"/>
      </p:ext>
    </p:extLst>
  </p:cm>
  <p:cm authorId="2" dt="2022-08-29T12:11:31.978" idx="1">
    <p:pos x="4679" y="123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8-25T17:24:29.683" idx="4">
    <p:pos x="236" y="710"/>
    <p:text>suddenly you are jumping straight into atomic design. Would be better to introduce the term first and explain difference between atomic and other design system methodology.</p:text>
    <p:extLst>
      <p:ext uri="{C676402C-5697-4E1C-873F-D02D1690AC5C}">
        <p15:threadingInfo xmlns:p15="http://schemas.microsoft.com/office/powerpoint/2012/main" timeZoneBias="-330"/>
      </p:ext>
    </p:extLst>
  </p:cm>
  <p:cm authorId="2" dt="2022-08-29T12:25:36.221" idx="3">
    <p:pos x="236" y="846"/>
    <p:text>Flow is correct Rajani as...first we need to set the methodology and then we can explain elements and how this is breaking and make a complete system followed with a Demo.</p:text>
    <p:extLst>
      <p:ext uri="{C676402C-5697-4E1C-873F-D02D1690AC5C}">
        <p15:threadingInfo xmlns:p15="http://schemas.microsoft.com/office/powerpoint/2012/main" timeZoneBias="-330">
          <p15:parentCm authorId="1" idx="4"/>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8-25T17:27:54.331" idx="5">
    <p:pos x="7450" y="394"/>
    <p:text>is this important?</p:text>
    <p:extLst>
      <p:ext uri="{C676402C-5697-4E1C-873F-D02D1690AC5C}">
        <p15:threadingInfo xmlns:p15="http://schemas.microsoft.com/office/powerpoint/2012/main" timeZoneBias="-330"/>
      </p:ext>
    </p:extLst>
  </p:cm>
  <p:cm authorId="2" dt="2022-08-29T12:30:24.578" idx="4">
    <p:pos x="7450" y="530"/>
    <p:text>Very Important</p:text>
    <p:extLst>
      <p:ext uri="{C676402C-5697-4E1C-873F-D02D1690AC5C}">
        <p15:threadingInfo xmlns:p15="http://schemas.microsoft.com/office/powerpoint/2012/main" timeZoneBias="-330">
          <p15:parentCm authorId="1" idx="5"/>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5545E-3766-954E-8911-94BC67167CEC}" type="datetimeFigureOut">
              <a:rPr lang="en-US" smtClean="0"/>
              <a:t>9/8/22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AE34E6-293D-6C49-AFD4-2D90F9D8D749}" type="slidenum">
              <a:rPr lang="en-US" smtClean="0"/>
              <a:t>‹#›</a:t>
            </a:fld>
            <a:endParaRPr lang="en-US" dirty="0"/>
          </a:p>
        </p:txBody>
      </p:sp>
    </p:spTree>
    <p:extLst>
      <p:ext uri="{BB962C8B-B14F-4D97-AF65-F5344CB8AC3E}">
        <p14:creationId xmlns:p14="http://schemas.microsoft.com/office/powerpoint/2010/main" val="742733015"/>
      </p:ext>
    </p:extLst>
  </p:cSld>
  <p:clrMap bg1="lt1" tx1="dk1" bg2="lt2" tx2="dk2" accent1="accent1" accent2="accent2" accent3="accent3" accent4="accent4" accent5="accent5" accent6="accent6" hlink="hlink" folHlink="folHlink"/>
  <p:notesStyle>
    <a:lvl1pPr marL="0" algn="l" defTabSz="1142817" rtl="0" eaLnBrk="1" latinLnBrk="0" hangingPunct="1">
      <a:defRPr sz="1500" kern="1200">
        <a:solidFill>
          <a:schemeClr val="tx1"/>
        </a:solidFill>
        <a:latin typeface="+mn-lt"/>
        <a:ea typeface="+mn-ea"/>
        <a:cs typeface="+mn-cs"/>
      </a:defRPr>
    </a:lvl1pPr>
    <a:lvl2pPr marL="571409" algn="l" defTabSz="1142817" rtl="0" eaLnBrk="1" latinLnBrk="0" hangingPunct="1">
      <a:defRPr sz="1500" kern="1200">
        <a:solidFill>
          <a:schemeClr val="tx1"/>
        </a:solidFill>
        <a:latin typeface="+mn-lt"/>
        <a:ea typeface="+mn-ea"/>
        <a:cs typeface="+mn-cs"/>
      </a:defRPr>
    </a:lvl2pPr>
    <a:lvl3pPr marL="1142817" algn="l" defTabSz="1142817" rtl="0" eaLnBrk="1" latinLnBrk="0" hangingPunct="1">
      <a:defRPr sz="1500" kern="1200">
        <a:solidFill>
          <a:schemeClr val="tx1"/>
        </a:solidFill>
        <a:latin typeface="+mn-lt"/>
        <a:ea typeface="+mn-ea"/>
        <a:cs typeface="+mn-cs"/>
      </a:defRPr>
    </a:lvl3pPr>
    <a:lvl4pPr marL="1714226" algn="l" defTabSz="1142817" rtl="0" eaLnBrk="1" latinLnBrk="0" hangingPunct="1">
      <a:defRPr sz="1500" kern="1200">
        <a:solidFill>
          <a:schemeClr val="tx1"/>
        </a:solidFill>
        <a:latin typeface="+mn-lt"/>
        <a:ea typeface="+mn-ea"/>
        <a:cs typeface="+mn-cs"/>
      </a:defRPr>
    </a:lvl4pPr>
    <a:lvl5pPr marL="2285634" algn="l" defTabSz="1142817" rtl="0" eaLnBrk="1" latinLnBrk="0" hangingPunct="1">
      <a:defRPr sz="1500" kern="1200">
        <a:solidFill>
          <a:schemeClr val="tx1"/>
        </a:solidFill>
        <a:latin typeface="+mn-lt"/>
        <a:ea typeface="+mn-ea"/>
        <a:cs typeface="+mn-cs"/>
      </a:defRPr>
    </a:lvl5pPr>
    <a:lvl6pPr marL="2857043" algn="l" defTabSz="1142817" rtl="0" eaLnBrk="1" latinLnBrk="0" hangingPunct="1">
      <a:defRPr sz="1500" kern="1200">
        <a:solidFill>
          <a:schemeClr val="tx1"/>
        </a:solidFill>
        <a:latin typeface="+mn-lt"/>
        <a:ea typeface="+mn-ea"/>
        <a:cs typeface="+mn-cs"/>
      </a:defRPr>
    </a:lvl6pPr>
    <a:lvl7pPr marL="3428451" algn="l" defTabSz="1142817" rtl="0" eaLnBrk="1" latinLnBrk="0" hangingPunct="1">
      <a:defRPr sz="1500" kern="1200">
        <a:solidFill>
          <a:schemeClr val="tx1"/>
        </a:solidFill>
        <a:latin typeface="+mn-lt"/>
        <a:ea typeface="+mn-ea"/>
        <a:cs typeface="+mn-cs"/>
      </a:defRPr>
    </a:lvl7pPr>
    <a:lvl8pPr marL="3999860" algn="l" defTabSz="1142817" rtl="0" eaLnBrk="1" latinLnBrk="0" hangingPunct="1">
      <a:defRPr sz="1500" kern="1200">
        <a:solidFill>
          <a:schemeClr val="tx1"/>
        </a:solidFill>
        <a:latin typeface="+mn-lt"/>
        <a:ea typeface="+mn-ea"/>
        <a:cs typeface="+mn-cs"/>
      </a:defRPr>
    </a:lvl8pPr>
    <a:lvl9pPr marL="4571268" algn="l" defTabSz="1142817"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appschopper.com/android-apps-development-service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a:t>
            </a:fld>
            <a:endParaRPr lang="en-US" dirty="0"/>
          </a:p>
        </p:txBody>
      </p:sp>
    </p:spTree>
    <p:extLst>
      <p:ext uri="{BB962C8B-B14F-4D97-AF65-F5344CB8AC3E}">
        <p14:creationId xmlns:p14="http://schemas.microsoft.com/office/powerpoint/2010/main" val="3624159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14</a:t>
            </a:fld>
            <a:endParaRPr lang="en-US" dirty="0"/>
          </a:p>
        </p:txBody>
      </p:sp>
    </p:spTree>
    <p:extLst>
      <p:ext uri="{BB962C8B-B14F-4D97-AF65-F5344CB8AC3E}">
        <p14:creationId xmlns:p14="http://schemas.microsoft.com/office/powerpoint/2010/main" val="1943933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15</a:t>
            </a:fld>
            <a:endParaRPr lang="en-US" dirty="0"/>
          </a:p>
        </p:txBody>
      </p:sp>
    </p:spTree>
    <p:extLst>
      <p:ext uri="{BB962C8B-B14F-4D97-AF65-F5344CB8AC3E}">
        <p14:creationId xmlns:p14="http://schemas.microsoft.com/office/powerpoint/2010/main" val="3969727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16</a:t>
            </a:fld>
            <a:endParaRPr lang="en-US" dirty="0"/>
          </a:p>
        </p:txBody>
      </p:sp>
    </p:spTree>
    <p:extLst>
      <p:ext uri="{BB962C8B-B14F-4D97-AF65-F5344CB8AC3E}">
        <p14:creationId xmlns:p14="http://schemas.microsoft.com/office/powerpoint/2010/main" val="2204595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17</a:t>
            </a:fld>
            <a:endParaRPr lang="en-US"/>
          </a:p>
        </p:txBody>
      </p:sp>
    </p:spTree>
    <p:extLst>
      <p:ext uri="{BB962C8B-B14F-4D97-AF65-F5344CB8AC3E}">
        <p14:creationId xmlns:p14="http://schemas.microsoft.com/office/powerpoint/2010/main" val="3140529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18</a:t>
            </a:fld>
            <a:endParaRPr lang="en-US"/>
          </a:p>
        </p:txBody>
      </p:sp>
    </p:spTree>
    <p:extLst>
      <p:ext uri="{BB962C8B-B14F-4D97-AF65-F5344CB8AC3E}">
        <p14:creationId xmlns:p14="http://schemas.microsoft.com/office/powerpoint/2010/main" val="3327371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600" dirty="0"/>
              <a:t>Reusability of design assets</a:t>
            </a:r>
          </a:p>
          <a:p>
            <a:r>
              <a:rPr lang="en-IN" sz="1600" dirty="0"/>
              <a:t>Improve consistency in our work</a:t>
            </a:r>
          </a:p>
          <a:p>
            <a:r>
              <a:rPr lang="en-IN" sz="1600" dirty="0"/>
              <a:t>Improve efficiency with a faster workflow</a:t>
            </a:r>
          </a:p>
          <a:p>
            <a:r>
              <a:rPr lang="en-IN" sz="1600" dirty="0"/>
              <a:t>Make our projects easier to manage</a:t>
            </a:r>
          </a:p>
          <a:p>
            <a:r>
              <a:rPr lang="en-IN" sz="1600" dirty="0"/>
              <a:t>Make our assets portable</a:t>
            </a:r>
          </a:p>
          <a:p>
            <a:r>
              <a:rPr lang="en-IN" sz="1600" dirty="0"/>
              <a:t>Our work scale long term</a:t>
            </a:r>
          </a:p>
          <a:p>
            <a:endParaRPr lang="en-IN" sz="1600" dirty="0"/>
          </a:p>
          <a:p>
            <a:r>
              <a:rPr lang="en-IN" sz="1600" dirty="0"/>
              <a:t>Higher Quality</a:t>
            </a:r>
          </a:p>
          <a:p>
            <a:r>
              <a:rPr lang="en-IN" sz="1600" dirty="0"/>
              <a:t>Shared Vocabulary</a:t>
            </a:r>
          </a:p>
          <a:p>
            <a:r>
              <a:rPr lang="en-IN" sz="1600" dirty="0"/>
              <a:t>Easier to Test</a:t>
            </a:r>
          </a:p>
          <a:p>
            <a:r>
              <a:rPr lang="en-IN" sz="1600" dirty="0"/>
              <a:t>Useful Reference</a:t>
            </a:r>
          </a:p>
          <a:p>
            <a:r>
              <a:rPr lang="en-IN" sz="1600" dirty="0"/>
              <a:t>Future Friendly</a:t>
            </a:r>
          </a:p>
          <a:p>
            <a:endParaRPr lang="en-IN" sz="1600" dirty="0"/>
          </a:p>
          <a:p>
            <a:endParaRPr lang="en-IN" sz="1600" dirty="0"/>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21</a:t>
            </a:fld>
            <a:endParaRPr lang="en-US" dirty="0"/>
          </a:p>
        </p:txBody>
      </p:sp>
    </p:spTree>
    <p:extLst>
      <p:ext uri="{BB962C8B-B14F-4D97-AF65-F5344CB8AC3E}">
        <p14:creationId xmlns:p14="http://schemas.microsoft.com/office/powerpoint/2010/main" val="1325894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24</a:t>
            </a:fld>
            <a:endParaRPr lang="en-US" dirty="0"/>
          </a:p>
        </p:txBody>
      </p:sp>
    </p:spTree>
    <p:extLst>
      <p:ext uri="{BB962C8B-B14F-4D97-AF65-F5344CB8AC3E}">
        <p14:creationId xmlns:p14="http://schemas.microsoft.com/office/powerpoint/2010/main" val="1144952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500" b="0" i="0" kern="1200" dirty="0">
                <a:solidFill>
                  <a:schemeClr val="tx1"/>
                </a:solidFill>
                <a:effectLst/>
                <a:latin typeface="+mn-lt"/>
                <a:ea typeface="+mn-ea"/>
                <a:cs typeface="+mn-cs"/>
              </a:rPr>
              <a:t>Released in 2014, Google Material Design has a set of guidelines and principles for enduring with the material design rules. Anyone who is willing to make their Android a material design UI will have to follow these rules to give the same look on all Android devices.</a:t>
            </a:r>
          </a:p>
          <a:p>
            <a:pPr fontAlgn="base"/>
            <a:r>
              <a:rPr lang="en-IN" sz="1500" b="0" i="0" kern="1200" dirty="0">
                <a:solidFill>
                  <a:schemeClr val="tx1"/>
                </a:solidFill>
                <a:effectLst/>
                <a:latin typeface="+mn-lt"/>
                <a:ea typeface="+mn-ea"/>
                <a:cs typeface="+mn-cs"/>
              </a:rPr>
              <a:t>Google’s Material Design offers the </a:t>
            </a:r>
            <a:r>
              <a:rPr lang="en-IN" sz="1500" b="0" i="0" u="none" strike="noStrike" kern="1200" dirty="0">
                <a:solidFill>
                  <a:schemeClr val="tx1"/>
                </a:solidFill>
                <a:effectLst/>
                <a:latin typeface="+mn-lt"/>
                <a:ea typeface="+mn-ea"/>
                <a:cs typeface="+mn-cs"/>
                <a:hlinkClick r:id="rId3" tooltip="Custom Android App Development Company"/>
              </a:rPr>
              <a:t>Android app development company</a:t>
            </a:r>
            <a:r>
              <a:rPr lang="en-IN" sz="1500" b="0" i="0" kern="1200" dirty="0">
                <a:solidFill>
                  <a:schemeClr val="tx1"/>
                </a:solidFill>
                <a:effectLst/>
                <a:latin typeface="+mn-lt"/>
                <a:ea typeface="+mn-ea"/>
                <a:cs typeface="+mn-cs"/>
              </a:rPr>
              <a:t> to produce apps with the same icons over different platforms, enhancing user experience. It helps users to navigate smoothly throughout the app yet maintaining a clean user interface.</a:t>
            </a:r>
          </a:p>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25</a:t>
            </a:fld>
            <a:endParaRPr lang="en-US" dirty="0"/>
          </a:p>
        </p:txBody>
      </p:sp>
    </p:spTree>
    <p:extLst>
      <p:ext uri="{BB962C8B-B14F-4D97-AF65-F5344CB8AC3E}">
        <p14:creationId xmlns:p14="http://schemas.microsoft.com/office/powerpoint/2010/main" val="1605075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500" b="0" i="0" kern="1200" dirty="0">
                <a:solidFill>
                  <a:schemeClr val="tx1"/>
                </a:solidFill>
                <a:effectLst/>
                <a:latin typeface="+mn-lt"/>
                <a:ea typeface="+mn-ea"/>
                <a:cs typeface="+mn-cs"/>
              </a:rPr>
              <a:t>Apple's tradition of Human Interface Guidelines in keeping them simple and legible goes long back. </a:t>
            </a:r>
            <a:r>
              <a:rPr lang="en-IN" sz="1500" b="1" i="0" kern="1200" dirty="0">
                <a:solidFill>
                  <a:schemeClr val="tx1"/>
                </a:solidFill>
                <a:effectLst/>
                <a:latin typeface="+mn-lt"/>
                <a:ea typeface="+mn-ea"/>
                <a:cs typeface="+mn-cs"/>
              </a:rPr>
              <a:t>1987</a:t>
            </a:r>
            <a:r>
              <a:rPr lang="en-IN" sz="1500" b="0" i="0" kern="1200" dirty="0">
                <a:solidFill>
                  <a:schemeClr val="tx1"/>
                </a:solidFill>
                <a:effectLst/>
                <a:latin typeface="+mn-lt"/>
                <a:ea typeface="+mn-ea"/>
                <a:cs typeface="+mn-cs"/>
              </a:rPr>
              <a:t> was the year that the Macintosh II, Apple's first Macintosh was released with a colored display (supporting a spectrum of 256 colors). It was also the year Apple published its Human Interface Guidelines.</a:t>
            </a:r>
          </a:p>
          <a:p>
            <a:pPr fontAlgn="base"/>
            <a:endParaRPr lang="en-IN" sz="1500" b="0" i="0" kern="1200" dirty="0">
              <a:solidFill>
                <a:schemeClr val="tx1"/>
              </a:solidFill>
              <a:effectLst/>
              <a:latin typeface="+mn-lt"/>
              <a:ea typeface="+mn-ea"/>
              <a:cs typeface="+mn-cs"/>
            </a:endParaRPr>
          </a:p>
          <a:p>
            <a:pPr fontAlgn="base"/>
            <a:endParaRPr lang="en-IN" sz="1500" b="0" i="0" kern="1200" dirty="0">
              <a:solidFill>
                <a:schemeClr val="tx1"/>
              </a:solidFill>
              <a:effectLst/>
              <a:latin typeface="+mn-lt"/>
              <a:ea typeface="+mn-ea"/>
              <a:cs typeface="+mn-cs"/>
            </a:endParaRPr>
          </a:p>
          <a:p>
            <a:pPr fontAlgn="base"/>
            <a:r>
              <a:rPr lang="en-IN" sz="1500" b="0" i="0" kern="1200" dirty="0">
                <a:solidFill>
                  <a:schemeClr val="tx1"/>
                </a:solidFill>
                <a:effectLst/>
                <a:latin typeface="+mn-lt"/>
                <a:ea typeface="+mn-ea"/>
                <a:cs typeface="+mn-cs"/>
              </a:rPr>
              <a:t>The HIG enables applying the visual design and creating consistent access to and behavior of the interface’s common elements — from simple ones like buttons and icons up to more complex constructions like dialog boxes</a:t>
            </a:r>
          </a:p>
          <a:p>
            <a:pPr fontAlgn="base"/>
            <a:endParaRPr lang="en-IN" sz="1500" b="0" i="0" kern="1200" dirty="0">
              <a:solidFill>
                <a:schemeClr val="tx1"/>
              </a:solidFill>
              <a:effectLst/>
              <a:latin typeface="+mn-lt"/>
              <a:ea typeface="+mn-ea"/>
              <a:cs typeface="+mn-cs"/>
            </a:endParaRPr>
          </a:p>
          <a:p>
            <a:pPr fontAlgn="base"/>
            <a:r>
              <a:rPr lang="en-IN" sz="1500" b="0" i="0" kern="1200" dirty="0">
                <a:solidFill>
                  <a:schemeClr val="tx1"/>
                </a:solidFill>
                <a:effectLst/>
                <a:latin typeface="+mn-lt"/>
                <a:ea typeface="+mn-ea"/>
                <a:cs typeface="+mn-cs"/>
              </a:rPr>
              <a:t>Apple's Human Interface Guidelines (HIG) is </a:t>
            </a:r>
            <a:r>
              <a:rPr lang="en-IN" sz="1500" b="1" i="0" kern="1200" dirty="0">
                <a:solidFill>
                  <a:schemeClr val="tx1"/>
                </a:solidFill>
                <a:effectLst/>
                <a:latin typeface="+mn-lt"/>
                <a:ea typeface="+mn-ea"/>
                <a:cs typeface="+mn-cs"/>
              </a:rPr>
              <a:t>a comprehensive resource for designers and developers looking to create great experiences across Apple platforms</a:t>
            </a:r>
            <a:r>
              <a:rPr lang="en-IN" sz="15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26</a:t>
            </a:fld>
            <a:endParaRPr lang="en-US" dirty="0"/>
          </a:p>
        </p:txBody>
      </p:sp>
    </p:spTree>
    <p:extLst>
      <p:ext uri="{BB962C8B-B14F-4D97-AF65-F5344CB8AC3E}">
        <p14:creationId xmlns:p14="http://schemas.microsoft.com/office/powerpoint/2010/main" val="2317446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34</a:t>
            </a:fld>
            <a:endParaRPr lang="en-US" dirty="0"/>
          </a:p>
        </p:txBody>
      </p:sp>
    </p:spTree>
    <p:extLst>
      <p:ext uri="{BB962C8B-B14F-4D97-AF65-F5344CB8AC3E}">
        <p14:creationId xmlns:p14="http://schemas.microsoft.com/office/powerpoint/2010/main" val="2733245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4</a:t>
            </a:fld>
            <a:endParaRPr lang="en-US"/>
          </a:p>
        </p:txBody>
      </p:sp>
    </p:spTree>
    <p:extLst>
      <p:ext uri="{BB962C8B-B14F-4D97-AF65-F5344CB8AC3E}">
        <p14:creationId xmlns:p14="http://schemas.microsoft.com/office/powerpoint/2010/main" val="3722559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500" b="0" i="0" kern="1200" dirty="0">
                <a:solidFill>
                  <a:schemeClr val="tx1"/>
                </a:solidFill>
                <a:effectLst/>
                <a:latin typeface="+mn-lt"/>
                <a:ea typeface="+mn-ea"/>
                <a:cs typeface="+mn-cs"/>
              </a:rPr>
              <a:t>As requirements change and we uncover new design considerations, designers will inevitably need to update the pages that they had previously designed. This leads to two scenarios: the developers are constantly blocked having to wait for design iterations or the development team forges ahead without designs and delivers inconsistent or off-brand user experiences.</a:t>
            </a:r>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5</a:t>
            </a:fld>
            <a:endParaRPr lang="en-US" dirty="0"/>
          </a:p>
        </p:txBody>
      </p:sp>
    </p:spTree>
    <p:extLst>
      <p:ext uri="{BB962C8B-B14F-4D97-AF65-F5344CB8AC3E}">
        <p14:creationId xmlns:p14="http://schemas.microsoft.com/office/powerpoint/2010/main" val="868733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7</a:t>
            </a:fld>
            <a:endParaRPr lang="en-US"/>
          </a:p>
        </p:txBody>
      </p:sp>
    </p:spTree>
    <p:extLst>
      <p:ext uri="{BB962C8B-B14F-4D97-AF65-F5344CB8AC3E}">
        <p14:creationId xmlns:p14="http://schemas.microsoft.com/office/powerpoint/2010/main" val="2542158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sz="1600" dirty="0"/>
              <a:t>There's a common misconception that a Design System is just a Style Guide or a Component Library, terms people often use interchangeably. However, in our opinion, those are both sub-components of a Design System.</a:t>
            </a:r>
          </a:p>
        </p:txBody>
      </p:sp>
      <p:sp>
        <p:nvSpPr>
          <p:cNvPr id="4" name="Slide Number Placeholder 3"/>
          <p:cNvSpPr>
            <a:spLocks noGrp="1"/>
          </p:cNvSpPr>
          <p:nvPr>
            <p:ph type="sldNum" sz="quarter" idx="5"/>
          </p:nvPr>
        </p:nvSpPr>
        <p:spPr/>
        <p:txBody>
          <a:bodyPr/>
          <a:lstStyle/>
          <a:p>
            <a:fld id="{B9AE34E6-293D-6C49-AFD4-2D90F9D8D749}" type="slidenum">
              <a:rPr lang="en-US" smtClean="0"/>
              <a:t>8</a:t>
            </a:fld>
            <a:endParaRPr lang="en-US" dirty="0"/>
          </a:p>
        </p:txBody>
      </p:sp>
    </p:spTree>
    <p:extLst>
      <p:ext uri="{BB962C8B-B14F-4D97-AF65-F5344CB8AC3E}">
        <p14:creationId xmlns:p14="http://schemas.microsoft.com/office/powerpoint/2010/main" val="156402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9</a:t>
            </a:fld>
            <a:endParaRPr lang="en-US" dirty="0"/>
          </a:p>
        </p:txBody>
      </p:sp>
    </p:spTree>
    <p:extLst>
      <p:ext uri="{BB962C8B-B14F-4D97-AF65-F5344CB8AC3E}">
        <p14:creationId xmlns:p14="http://schemas.microsoft.com/office/powerpoint/2010/main" val="520090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11</a:t>
            </a:fld>
            <a:endParaRPr lang="en-US" dirty="0"/>
          </a:p>
        </p:txBody>
      </p:sp>
    </p:spTree>
    <p:extLst>
      <p:ext uri="{BB962C8B-B14F-4D97-AF65-F5344CB8AC3E}">
        <p14:creationId xmlns:p14="http://schemas.microsoft.com/office/powerpoint/2010/main" val="476949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12</a:t>
            </a:fld>
            <a:endParaRPr lang="en-US" dirty="0"/>
          </a:p>
        </p:txBody>
      </p:sp>
    </p:spTree>
    <p:extLst>
      <p:ext uri="{BB962C8B-B14F-4D97-AF65-F5344CB8AC3E}">
        <p14:creationId xmlns:p14="http://schemas.microsoft.com/office/powerpoint/2010/main" val="2380888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AE34E6-293D-6C49-AFD4-2D90F9D8D749}" type="slidenum">
              <a:rPr lang="en-US" smtClean="0"/>
              <a:t>13</a:t>
            </a:fld>
            <a:endParaRPr lang="en-US" dirty="0"/>
          </a:p>
        </p:txBody>
      </p:sp>
    </p:spTree>
    <p:extLst>
      <p:ext uri="{BB962C8B-B14F-4D97-AF65-F5344CB8AC3E}">
        <p14:creationId xmlns:p14="http://schemas.microsoft.com/office/powerpoint/2010/main" val="3532037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F18EC08F-88CB-1168-A213-196306C9ADA7}"/>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pic>
        <p:nvPicPr>
          <p:cNvPr id="9" name="Picture 8">
            <a:extLst>
              <a:ext uri="{FF2B5EF4-FFF2-40B4-BE49-F238E27FC236}">
                <a16:creationId xmlns:a16="http://schemas.microsoft.com/office/drawing/2014/main" id="{BFE2BB58-C981-F0E7-4444-84F638D3601D}"/>
              </a:ext>
            </a:extLst>
          </p:cNvPr>
          <p:cNvPicPr>
            <a:picLocks noChangeAspect="1"/>
          </p:cNvPicPr>
          <p:nvPr userDrawn="1"/>
        </p:nvPicPr>
        <p:blipFill>
          <a:blip r:embed="rId3"/>
          <a:stretch>
            <a:fillRect/>
          </a:stretch>
        </p:blipFill>
        <p:spPr>
          <a:xfrm>
            <a:off x="709732" y="580901"/>
            <a:ext cx="2466000" cy="2466000"/>
          </a:xfrm>
          <a:prstGeom prst="rect">
            <a:avLst/>
          </a:prstGeom>
        </p:spPr>
      </p:pic>
      <p:pic>
        <p:nvPicPr>
          <p:cNvPr id="10" name="Picture 9">
            <a:extLst>
              <a:ext uri="{FF2B5EF4-FFF2-40B4-BE49-F238E27FC236}">
                <a16:creationId xmlns:a16="http://schemas.microsoft.com/office/drawing/2014/main" id="{3EA53B6E-7EE7-317C-D767-F37E36591929}"/>
              </a:ext>
            </a:extLst>
          </p:cNvPr>
          <p:cNvPicPr>
            <a:picLocks noChangeAspect="1"/>
          </p:cNvPicPr>
          <p:nvPr userDrawn="1"/>
        </p:nvPicPr>
        <p:blipFill>
          <a:blip r:embed="rId4"/>
          <a:stretch>
            <a:fillRect/>
          </a:stretch>
        </p:blipFill>
        <p:spPr>
          <a:xfrm>
            <a:off x="3175732" y="588784"/>
            <a:ext cx="2456479" cy="2466000"/>
          </a:xfrm>
          <a:prstGeom prst="rect">
            <a:avLst/>
          </a:prstGeom>
        </p:spPr>
      </p:pic>
      <p:pic>
        <p:nvPicPr>
          <p:cNvPr id="11" name="Picture 10">
            <a:extLst>
              <a:ext uri="{FF2B5EF4-FFF2-40B4-BE49-F238E27FC236}">
                <a16:creationId xmlns:a16="http://schemas.microsoft.com/office/drawing/2014/main" id="{BC4DEC21-C182-C8E8-8780-3B1315DBC2C4}"/>
              </a:ext>
            </a:extLst>
          </p:cNvPr>
          <p:cNvPicPr>
            <a:picLocks noChangeAspect="1"/>
          </p:cNvPicPr>
          <p:nvPr userDrawn="1"/>
        </p:nvPicPr>
        <p:blipFill>
          <a:blip r:embed="rId5"/>
          <a:stretch>
            <a:fillRect/>
          </a:stretch>
        </p:blipFill>
        <p:spPr>
          <a:xfrm>
            <a:off x="709732" y="3046901"/>
            <a:ext cx="2466000" cy="2466000"/>
          </a:xfrm>
          <a:prstGeom prst="rect">
            <a:avLst/>
          </a:prstGeom>
        </p:spPr>
      </p:pic>
      <p:pic>
        <p:nvPicPr>
          <p:cNvPr id="12" name="Picture 11">
            <a:extLst>
              <a:ext uri="{FF2B5EF4-FFF2-40B4-BE49-F238E27FC236}">
                <a16:creationId xmlns:a16="http://schemas.microsoft.com/office/drawing/2014/main" id="{7DA3B47D-2A57-149D-AB35-C86FE44D2D98}"/>
              </a:ext>
            </a:extLst>
          </p:cNvPr>
          <p:cNvPicPr>
            <a:picLocks noChangeAspect="1"/>
          </p:cNvPicPr>
          <p:nvPr userDrawn="1"/>
        </p:nvPicPr>
        <p:blipFill>
          <a:blip r:embed="rId6"/>
          <a:stretch>
            <a:fillRect/>
          </a:stretch>
        </p:blipFill>
        <p:spPr>
          <a:xfrm>
            <a:off x="3175733" y="3046901"/>
            <a:ext cx="2456479" cy="2466000"/>
          </a:xfrm>
          <a:prstGeom prst="rect">
            <a:avLst/>
          </a:prstGeom>
        </p:spPr>
      </p:pic>
      <p:pic>
        <p:nvPicPr>
          <p:cNvPr id="13" name="Picture 12">
            <a:extLst>
              <a:ext uri="{FF2B5EF4-FFF2-40B4-BE49-F238E27FC236}">
                <a16:creationId xmlns:a16="http://schemas.microsoft.com/office/drawing/2014/main" id="{FD589C2A-1BCC-52ED-D77F-DBE030464CAA}"/>
              </a:ext>
            </a:extLst>
          </p:cNvPr>
          <p:cNvPicPr>
            <a:picLocks noChangeAspect="1"/>
          </p:cNvPicPr>
          <p:nvPr userDrawn="1"/>
        </p:nvPicPr>
        <p:blipFill>
          <a:blip r:embed="rId7"/>
          <a:stretch>
            <a:fillRect/>
          </a:stretch>
        </p:blipFill>
        <p:spPr>
          <a:xfrm>
            <a:off x="709732" y="5505018"/>
            <a:ext cx="2456479" cy="2466000"/>
          </a:xfrm>
          <a:prstGeom prst="rect">
            <a:avLst/>
          </a:prstGeom>
        </p:spPr>
      </p:pic>
      <p:sp>
        <p:nvSpPr>
          <p:cNvPr id="15" name="TextBox 14">
            <a:extLst>
              <a:ext uri="{FF2B5EF4-FFF2-40B4-BE49-F238E27FC236}">
                <a16:creationId xmlns:a16="http://schemas.microsoft.com/office/drawing/2014/main" id="{490A893A-B567-E8E8-6C70-E0C550282C66}"/>
              </a:ext>
            </a:extLst>
          </p:cNvPr>
          <p:cNvSpPr txBox="1"/>
          <p:nvPr userDrawn="1"/>
        </p:nvSpPr>
        <p:spPr>
          <a:xfrm rot="-5400000">
            <a:off x="-1510266" y="4769489"/>
            <a:ext cx="3742340" cy="338554"/>
          </a:xfrm>
          <a:prstGeom prst="rect">
            <a:avLst/>
          </a:prstGeom>
          <a:noFill/>
        </p:spPr>
        <p:txBody>
          <a:bodyPr wrap="square">
            <a:spAutoFit/>
          </a:bodyPr>
          <a:lstStyle/>
          <a:p>
            <a:r>
              <a:rPr lang="en-IN" sz="1600" b="0" i="0" dirty="0">
                <a:solidFill>
                  <a:srgbClr val="5E6A69"/>
                </a:solidFill>
                <a:effectLst/>
                <a:latin typeface="Futura Next Light" panose="020B0402020204020303" pitchFamily="34" charset="77"/>
              </a:rPr>
              <a:t>experience training programme</a:t>
            </a:r>
          </a:p>
        </p:txBody>
      </p:sp>
      <p:pic>
        <p:nvPicPr>
          <p:cNvPr id="16" name="Picture 15">
            <a:extLst>
              <a:ext uri="{FF2B5EF4-FFF2-40B4-BE49-F238E27FC236}">
                <a16:creationId xmlns:a16="http://schemas.microsoft.com/office/drawing/2014/main" id="{EC13FC8F-4929-CB42-95D2-911521599BED}"/>
              </a:ext>
            </a:extLst>
          </p:cNvPr>
          <p:cNvPicPr>
            <a:picLocks noChangeAspect="1"/>
          </p:cNvPicPr>
          <p:nvPr userDrawn="1"/>
        </p:nvPicPr>
        <p:blipFill>
          <a:blip r:embed="rId8"/>
          <a:stretch>
            <a:fillRect/>
          </a:stretch>
        </p:blipFill>
        <p:spPr>
          <a:xfrm>
            <a:off x="3427435" y="5736941"/>
            <a:ext cx="2145990" cy="2145990"/>
          </a:xfrm>
          <a:prstGeom prst="rect">
            <a:avLst/>
          </a:prstGeom>
        </p:spPr>
      </p:pic>
      <p:pic>
        <p:nvPicPr>
          <p:cNvPr id="21" name="Picture 20">
            <a:extLst>
              <a:ext uri="{FF2B5EF4-FFF2-40B4-BE49-F238E27FC236}">
                <a16:creationId xmlns:a16="http://schemas.microsoft.com/office/drawing/2014/main" id="{C9509538-0C45-B037-C673-D1B1B0EE7421}"/>
              </a:ext>
            </a:extLst>
          </p:cNvPr>
          <p:cNvPicPr>
            <a:picLocks noChangeAspect="1"/>
          </p:cNvPicPr>
          <p:nvPr userDrawn="1"/>
        </p:nvPicPr>
        <p:blipFill>
          <a:blip r:embed="rId9"/>
          <a:stretch>
            <a:fillRect/>
          </a:stretch>
        </p:blipFill>
        <p:spPr>
          <a:xfrm>
            <a:off x="10066012" y="517189"/>
            <a:ext cx="4072793" cy="3456000"/>
          </a:xfrm>
          <a:prstGeom prst="rect">
            <a:avLst/>
          </a:prstGeom>
        </p:spPr>
      </p:pic>
      <p:pic>
        <p:nvPicPr>
          <p:cNvPr id="24" name="Picture 23">
            <a:extLst>
              <a:ext uri="{FF2B5EF4-FFF2-40B4-BE49-F238E27FC236}">
                <a16:creationId xmlns:a16="http://schemas.microsoft.com/office/drawing/2014/main" id="{41D28B2C-E255-7B0F-40C5-C43A435E75D4}"/>
              </a:ext>
            </a:extLst>
          </p:cNvPr>
          <p:cNvPicPr>
            <a:picLocks noChangeAspect="1"/>
          </p:cNvPicPr>
          <p:nvPr userDrawn="1"/>
        </p:nvPicPr>
        <p:blipFill>
          <a:blip r:embed="rId10"/>
          <a:stretch>
            <a:fillRect/>
          </a:stretch>
        </p:blipFill>
        <p:spPr>
          <a:xfrm>
            <a:off x="6619223" y="5075876"/>
            <a:ext cx="4072793" cy="2930997"/>
          </a:xfrm>
          <a:prstGeom prst="rect">
            <a:avLst/>
          </a:prstGeom>
        </p:spPr>
      </p:pic>
      <p:pic>
        <p:nvPicPr>
          <p:cNvPr id="25" name="Picture 24">
            <a:extLst>
              <a:ext uri="{FF2B5EF4-FFF2-40B4-BE49-F238E27FC236}">
                <a16:creationId xmlns:a16="http://schemas.microsoft.com/office/drawing/2014/main" id="{AC326793-48BD-3751-10C4-FA82DDE83063}"/>
              </a:ext>
            </a:extLst>
          </p:cNvPr>
          <p:cNvPicPr>
            <a:picLocks noChangeAspect="1"/>
          </p:cNvPicPr>
          <p:nvPr userDrawn="1"/>
        </p:nvPicPr>
        <p:blipFill>
          <a:blip r:embed="rId11"/>
          <a:stretch>
            <a:fillRect/>
          </a:stretch>
        </p:blipFill>
        <p:spPr>
          <a:xfrm>
            <a:off x="6566407" y="2001817"/>
            <a:ext cx="6306057" cy="4194483"/>
          </a:xfrm>
          <a:prstGeom prst="rect">
            <a:avLst/>
          </a:prstGeom>
        </p:spPr>
      </p:pic>
      <p:pic>
        <p:nvPicPr>
          <p:cNvPr id="26" name="Picture 25">
            <a:extLst>
              <a:ext uri="{FF2B5EF4-FFF2-40B4-BE49-F238E27FC236}">
                <a16:creationId xmlns:a16="http://schemas.microsoft.com/office/drawing/2014/main" id="{C0DDE513-968F-DA61-0354-83BC8CB55251}"/>
              </a:ext>
            </a:extLst>
          </p:cNvPr>
          <p:cNvPicPr>
            <a:picLocks noChangeAspect="1"/>
          </p:cNvPicPr>
          <p:nvPr userDrawn="1"/>
        </p:nvPicPr>
        <p:blipFill>
          <a:blip r:embed="rId12"/>
          <a:stretch>
            <a:fillRect/>
          </a:stretch>
        </p:blipFill>
        <p:spPr>
          <a:xfrm>
            <a:off x="13797914" y="7490192"/>
            <a:ext cx="919459" cy="495888"/>
          </a:xfrm>
          <a:prstGeom prst="rect">
            <a:avLst/>
          </a:prstGeom>
        </p:spPr>
      </p:pic>
      <p:pic>
        <p:nvPicPr>
          <p:cNvPr id="27" name="Picture 26">
            <a:extLst>
              <a:ext uri="{FF2B5EF4-FFF2-40B4-BE49-F238E27FC236}">
                <a16:creationId xmlns:a16="http://schemas.microsoft.com/office/drawing/2014/main" id="{31F07F85-ACB9-3443-2976-2862470BC81F}"/>
              </a:ext>
            </a:extLst>
          </p:cNvPr>
          <p:cNvPicPr>
            <a:picLocks noChangeAspect="1"/>
          </p:cNvPicPr>
          <p:nvPr userDrawn="1"/>
        </p:nvPicPr>
        <p:blipFill>
          <a:blip r:embed="rId13"/>
          <a:stretch>
            <a:fillRect/>
          </a:stretch>
        </p:blipFill>
        <p:spPr>
          <a:xfrm>
            <a:off x="13033975" y="4012017"/>
            <a:ext cx="1055173" cy="1063417"/>
          </a:xfrm>
          <a:prstGeom prst="rect">
            <a:avLst/>
          </a:prstGeom>
        </p:spPr>
      </p:pic>
      <p:sp>
        <p:nvSpPr>
          <p:cNvPr id="34" name="TextBox 33">
            <a:extLst>
              <a:ext uri="{FF2B5EF4-FFF2-40B4-BE49-F238E27FC236}">
                <a16:creationId xmlns:a16="http://schemas.microsoft.com/office/drawing/2014/main" id="{1FF53DC1-D8CC-16F7-8A1E-8EE05BE9A007}"/>
              </a:ext>
            </a:extLst>
          </p:cNvPr>
          <p:cNvSpPr txBox="1"/>
          <p:nvPr userDrawn="1"/>
        </p:nvSpPr>
        <p:spPr>
          <a:xfrm>
            <a:off x="6560436" y="7298987"/>
            <a:ext cx="2145990" cy="707886"/>
          </a:xfrm>
          <a:prstGeom prst="rect">
            <a:avLst/>
          </a:prstGeom>
          <a:noFill/>
        </p:spPr>
        <p:txBody>
          <a:bodyPr wrap="square">
            <a:spAutoFit/>
          </a:bodyPr>
          <a:lstStyle/>
          <a:p>
            <a:r>
              <a:rPr lang="en-IN" sz="2000" dirty="0">
                <a:solidFill>
                  <a:schemeClr val="bg1">
                    <a:lumMod val="85000"/>
                  </a:schemeClr>
                </a:solidFill>
                <a:effectLst/>
                <a:latin typeface="Futura Next Light" panose="020B0402020204020303" pitchFamily="34" charset="77"/>
              </a:rPr>
              <a:t>India experience studio</a:t>
            </a:r>
          </a:p>
        </p:txBody>
      </p:sp>
      <p:pic>
        <p:nvPicPr>
          <p:cNvPr id="3" name="Picture 2">
            <a:extLst>
              <a:ext uri="{FF2B5EF4-FFF2-40B4-BE49-F238E27FC236}">
                <a16:creationId xmlns:a16="http://schemas.microsoft.com/office/drawing/2014/main" id="{6235EA02-AAA3-35DB-C85E-2BBF25EC1C10}"/>
              </a:ext>
            </a:extLst>
          </p:cNvPr>
          <p:cNvPicPr>
            <a:picLocks noChangeAspect="1"/>
          </p:cNvPicPr>
          <p:nvPr userDrawn="1"/>
        </p:nvPicPr>
        <p:blipFill>
          <a:blip r:embed="rId14"/>
          <a:stretch>
            <a:fillRect/>
          </a:stretch>
        </p:blipFill>
        <p:spPr>
          <a:xfrm>
            <a:off x="6619223" y="671627"/>
            <a:ext cx="1927686" cy="587876"/>
          </a:xfrm>
          <a:prstGeom prst="rect">
            <a:avLst/>
          </a:prstGeom>
        </p:spPr>
      </p:pic>
    </p:spTree>
    <p:extLst>
      <p:ext uri="{BB962C8B-B14F-4D97-AF65-F5344CB8AC3E}">
        <p14:creationId xmlns:p14="http://schemas.microsoft.com/office/powerpoint/2010/main" val="1646882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9" y="1744020"/>
            <a:ext cx="5938789" cy="5110139"/>
          </a:xfrm>
        </p:spPr>
        <p:txBody>
          <a:bodyPr anchor="t">
            <a:normAutofit/>
          </a:bodyPr>
          <a:lstStyle>
            <a:lvl1pPr>
              <a:defRPr sz="6000" b="0" i="0" u="sng">
                <a:latin typeface="Futura Next Book" panose="020B0502020204020303" pitchFamily="34" charset="77"/>
              </a:defRPr>
            </a:lvl1pPr>
          </a:lstStyle>
          <a:p>
            <a:r>
              <a:rPr lang="en-GB" dirty="0"/>
              <a:t>at the end of this session:</a:t>
            </a:r>
            <a:endParaRPr lang="en-US" dirty="0"/>
          </a:p>
        </p:txBody>
      </p:sp>
      <p:sp>
        <p:nvSpPr>
          <p:cNvPr id="3" name="Content Placeholder 2"/>
          <p:cNvSpPr>
            <a:spLocks noGrp="1"/>
          </p:cNvSpPr>
          <p:nvPr>
            <p:ph idx="1"/>
          </p:nvPr>
        </p:nvSpPr>
        <p:spPr>
          <a:xfrm>
            <a:off x="7787487" y="1705573"/>
            <a:ext cx="6285545" cy="5110139"/>
          </a:xfrm>
        </p:spPr>
        <p:txBody>
          <a:bodyPr>
            <a:normAutofit/>
          </a:bodyPr>
          <a:lstStyle>
            <a:lvl1pPr>
              <a:defRPr sz="1800" b="0" i="0">
                <a:latin typeface="Futura Next Light" panose="020B0402020204020303" pitchFamily="34" charset="77"/>
              </a:defRPr>
            </a:lvl1pPr>
            <a:lvl2pPr>
              <a:defRPr sz="1600" b="0" i="0">
                <a:latin typeface="Futura Next Light" panose="020B0402020204020303" pitchFamily="34" charset="77"/>
              </a:defRPr>
            </a:lvl2pPr>
            <a:lvl3pPr>
              <a:defRPr sz="1400" b="0" i="0">
                <a:latin typeface="Futura Next Light" panose="020B0402020204020303" pitchFamily="34" charset="77"/>
              </a:defRPr>
            </a:lvl3pPr>
            <a:lvl4pPr>
              <a:defRPr sz="1200" b="0" i="0">
                <a:latin typeface="Futura Next Light" panose="020B0402020204020303" pitchFamily="34" charset="77"/>
              </a:defRPr>
            </a:lvl4pPr>
            <a:lvl5pPr>
              <a:defRPr sz="1200" b="0" i="0">
                <a:latin typeface="Futura Next Light" panose="020B04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solidFill>
                  <a:srgbClr val="7030A0"/>
                </a:solidFill>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grpSp>
        <p:nvGrpSpPr>
          <p:cNvPr id="4" name="Group 3">
            <a:extLst>
              <a:ext uri="{FF2B5EF4-FFF2-40B4-BE49-F238E27FC236}">
                <a16:creationId xmlns:a16="http://schemas.microsoft.com/office/drawing/2014/main" id="{8D4A1B65-650A-9889-DF29-64284C5403E3}"/>
              </a:ext>
            </a:extLst>
          </p:cNvPr>
          <p:cNvGrpSpPr/>
          <p:nvPr userDrawn="1"/>
        </p:nvGrpSpPr>
        <p:grpSpPr>
          <a:xfrm>
            <a:off x="12648295" y="7987486"/>
            <a:ext cx="1815538" cy="281251"/>
            <a:chOff x="12648295" y="7987486"/>
            <a:chExt cx="1815538" cy="281251"/>
          </a:xfrm>
        </p:grpSpPr>
        <p:pic>
          <p:nvPicPr>
            <p:cNvPr id="5" name="Picture 4">
              <a:extLst>
                <a:ext uri="{FF2B5EF4-FFF2-40B4-BE49-F238E27FC236}">
                  <a16:creationId xmlns:a16="http://schemas.microsoft.com/office/drawing/2014/main" id="{2974E7A3-B37C-0355-60BC-5E24B352F45D}"/>
                </a:ext>
              </a:extLst>
            </p:cNvPr>
            <p:cNvPicPr>
              <a:picLocks noChangeAspect="1"/>
            </p:cNvPicPr>
            <p:nvPr userDrawn="1"/>
          </p:nvPicPr>
          <p:blipFill>
            <a:blip r:embed="rId3"/>
            <a:stretch>
              <a:fillRect/>
            </a:stretch>
          </p:blipFill>
          <p:spPr>
            <a:xfrm>
              <a:off x="13320833" y="7987486"/>
              <a:ext cx="1143000" cy="269575"/>
            </a:xfrm>
            <a:prstGeom prst="rect">
              <a:avLst/>
            </a:prstGeom>
          </p:spPr>
        </p:pic>
        <p:pic>
          <p:nvPicPr>
            <p:cNvPr id="9" name="Picture 8">
              <a:extLst>
                <a:ext uri="{FF2B5EF4-FFF2-40B4-BE49-F238E27FC236}">
                  <a16:creationId xmlns:a16="http://schemas.microsoft.com/office/drawing/2014/main" id="{141661F1-04CE-D854-0201-D4AD7CF6EA36}"/>
                </a:ext>
              </a:extLst>
            </p:cNvPr>
            <p:cNvPicPr>
              <a:picLocks noChangeAspect="1"/>
            </p:cNvPicPr>
            <p:nvPr userDrawn="1"/>
          </p:nvPicPr>
          <p:blipFill>
            <a:blip r:embed="rId4"/>
            <a:stretch>
              <a:fillRect/>
            </a:stretch>
          </p:blipFill>
          <p:spPr>
            <a:xfrm>
              <a:off x="12648295" y="7999162"/>
              <a:ext cx="497614" cy="269575"/>
            </a:xfrm>
            <a:prstGeom prst="rect">
              <a:avLst/>
            </a:prstGeom>
          </p:spPr>
        </p:pic>
      </p:grpSp>
    </p:spTree>
    <p:extLst>
      <p:ext uri="{BB962C8B-B14F-4D97-AF65-F5344CB8AC3E}">
        <p14:creationId xmlns:p14="http://schemas.microsoft.com/office/powerpoint/2010/main" val="2755978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rgbClr val="141414"/>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C2D0C8BB-8A7C-0796-DD6E-549A64076526}"/>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sp>
        <p:nvSpPr>
          <p:cNvPr id="6" name="Slide Number Placeholder 5"/>
          <p:cNvSpPr>
            <a:spLocks noGrp="1"/>
          </p:cNvSpPr>
          <p:nvPr>
            <p:ph type="sldNum" sz="quarter" idx="12"/>
          </p:nvPr>
        </p:nvSpPr>
        <p:spPr>
          <a:xfrm>
            <a:off x="11263933" y="7943967"/>
            <a:ext cx="3428643" cy="456322"/>
          </a:xfrm>
        </p:spPr>
        <p:txBody>
          <a:bodyPr/>
          <a:lstStyle>
            <a:lvl1pPr>
              <a:defRPr sz="1100" b="0" i="0">
                <a:solidFill>
                  <a:schemeClr val="bg1"/>
                </a:solidFill>
                <a:latin typeface="Futura Next Light" panose="020B0402020204020303" pitchFamily="34" charset="77"/>
              </a:defRPr>
            </a:lvl1pPr>
          </a:lstStyle>
          <a:p>
            <a:fld id="{51DC41D6-638F-0445-836B-B263E0D58B4B}" type="slidenum">
              <a:rPr lang="en-US" smtClean="0"/>
              <a:pPr/>
              <a:t>‹#›</a:t>
            </a:fld>
            <a:endParaRPr lang="en-US" dirty="0"/>
          </a:p>
        </p:txBody>
      </p:sp>
      <p:pic>
        <p:nvPicPr>
          <p:cNvPr id="14" name="Picture 13">
            <a:extLst>
              <a:ext uri="{FF2B5EF4-FFF2-40B4-BE49-F238E27FC236}">
                <a16:creationId xmlns:a16="http://schemas.microsoft.com/office/drawing/2014/main" id="{1A43FCC6-9524-B6C6-CAF2-866B15D59047}"/>
              </a:ext>
            </a:extLst>
          </p:cNvPr>
          <p:cNvPicPr>
            <a:picLocks noChangeAspect="1"/>
          </p:cNvPicPr>
          <p:nvPr userDrawn="1"/>
        </p:nvPicPr>
        <p:blipFill>
          <a:blip r:embed="rId3"/>
          <a:stretch>
            <a:fillRect/>
          </a:stretch>
        </p:blipFill>
        <p:spPr>
          <a:xfrm>
            <a:off x="5710189" y="5777345"/>
            <a:ext cx="3251568" cy="2340000"/>
          </a:xfrm>
          <a:prstGeom prst="rect">
            <a:avLst/>
          </a:prstGeom>
        </p:spPr>
      </p:pic>
      <p:sp>
        <p:nvSpPr>
          <p:cNvPr id="15" name="Rounded Rectangle 14">
            <a:extLst>
              <a:ext uri="{FF2B5EF4-FFF2-40B4-BE49-F238E27FC236}">
                <a16:creationId xmlns:a16="http://schemas.microsoft.com/office/drawing/2014/main" id="{5C4CED9B-1F91-4D21-B2E2-DB1A2E7EC235}"/>
              </a:ext>
            </a:extLst>
          </p:cNvPr>
          <p:cNvSpPr/>
          <p:nvPr userDrawn="1"/>
        </p:nvSpPr>
        <p:spPr>
          <a:xfrm>
            <a:off x="1008280" y="1048214"/>
            <a:ext cx="1768374" cy="446049"/>
          </a:xfrm>
          <a:prstGeom prst="roundRect">
            <a:avLst>
              <a:gd name="adj" fmla="val 50000"/>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132A485-BA22-6580-4159-1FB84844580C}"/>
              </a:ext>
            </a:extLst>
          </p:cNvPr>
          <p:cNvSpPr txBox="1"/>
          <p:nvPr userDrawn="1"/>
        </p:nvSpPr>
        <p:spPr>
          <a:xfrm>
            <a:off x="1181945" y="1101961"/>
            <a:ext cx="1483196" cy="307777"/>
          </a:xfrm>
          <a:prstGeom prst="rect">
            <a:avLst/>
          </a:prstGeom>
          <a:noFill/>
        </p:spPr>
        <p:txBody>
          <a:bodyPr wrap="square">
            <a:spAutoFit/>
          </a:bodyPr>
          <a:lstStyle/>
          <a:p>
            <a:pPr algn="ctr"/>
            <a:r>
              <a:rPr lang="en-IN" sz="1400" b="0" i="0" kern="0" baseline="0" dirty="0">
                <a:solidFill>
                  <a:srgbClr val="000000"/>
                </a:solidFill>
                <a:effectLst/>
                <a:latin typeface="Futura Next Book" panose="020B0502020204020303" pitchFamily="34" charset="77"/>
              </a:rPr>
              <a:t>user</a:t>
            </a:r>
            <a:r>
              <a:rPr lang="en-IN" sz="1400" b="0" i="0" dirty="0">
                <a:solidFill>
                  <a:srgbClr val="000000"/>
                </a:solidFill>
                <a:effectLst/>
                <a:latin typeface="Futura Next Book" panose="020B0502020204020303" pitchFamily="34" charset="77"/>
              </a:rPr>
              <a:t> experience</a:t>
            </a:r>
          </a:p>
        </p:txBody>
      </p:sp>
      <p:sp>
        <p:nvSpPr>
          <p:cNvPr id="2" name="Title 1">
            <a:extLst>
              <a:ext uri="{FF2B5EF4-FFF2-40B4-BE49-F238E27FC236}">
                <a16:creationId xmlns:a16="http://schemas.microsoft.com/office/drawing/2014/main" id="{6D84DD34-9100-C1EF-C064-DA361585DE50}"/>
              </a:ext>
            </a:extLst>
          </p:cNvPr>
          <p:cNvSpPr>
            <a:spLocks noGrp="1"/>
          </p:cNvSpPr>
          <p:nvPr>
            <p:ph type="title" hasCustomPrompt="1"/>
          </p:nvPr>
        </p:nvSpPr>
        <p:spPr>
          <a:xfrm>
            <a:off x="1047641" y="2100978"/>
            <a:ext cx="8375140" cy="3584034"/>
          </a:xfrm>
        </p:spPr>
        <p:txBody>
          <a:bodyPr anchor="t">
            <a:normAutofit/>
          </a:bodyPr>
          <a:lstStyle>
            <a:lvl1pPr>
              <a:defRPr sz="8000" b="0" i="0" u="sng">
                <a:solidFill>
                  <a:schemeClr val="bg1"/>
                </a:solidFill>
                <a:latin typeface="Futura Next Book" panose="020B0502020204020303" pitchFamily="34" charset="77"/>
              </a:defRPr>
            </a:lvl1pPr>
          </a:lstStyle>
          <a:p>
            <a:r>
              <a:rPr lang="en-GB" dirty="0"/>
              <a:t>click to edit master title style</a:t>
            </a:r>
            <a:endParaRPr lang="en-US" dirty="0"/>
          </a:p>
        </p:txBody>
      </p:sp>
      <p:sp>
        <p:nvSpPr>
          <p:cNvPr id="11" name="Text Placeholder 16">
            <a:extLst>
              <a:ext uri="{FF2B5EF4-FFF2-40B4-BE49-F238E27FC236}">
                <a16:creationId xmlns:a16="http://schemas.microsoft.com/office/drawing/2014/main" id="{F7F4C614-7240-A23F-AC49-9E64CC24EF9B}"/>
              </a:ext>
            </a:extLst>
          </p:cNvPr>
          <p:cNvSpPr>
            <a:spLocks noGrp="1"/>
          </p:cNvSpPr>
          <p:nvPr>
            <p:ph type="body" sz="quarter" idx="14" hasCustomPrompt="1"/>
          </p:nvPr>
        </p:nvSpPr>
        <p:spPr>
          <a:xfrm>
            <a:off x="1047641" y="6002802"/>
            <a:ext cx="5743468" cy="288925"/>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duration : 45 mins</a:t>
            </a:r>
          </a:p>
        </p:txBody>
      </p:sp>
      <p:sp>
        <p:nvSpPr>
          <p:cNvPr id="18" name="Text Placeholder 16">
            <a:extLst>
              <a:ext uri="{FF2B5EF4-FFF2-40B4-BE49-F238E27FC236}">
                <a16:creationId xmlns:a16="http://schemas.microsoft.com/office/drawing/2014/main" id="{A95BDC37-299D-55AE-998A-7B6542B6D8AF}"/>
              </a:ext>
            </a:extLst>
          </p:cNvPr>
          <p:cNvSpPr>
            <a:spLocks noGrp="1"/>
          </p:cNvSpPr>
          <p:nvPr>
            <p:ph type="body" sz="quarter" idx="15" hasCustomPrompt="1"/>
          </p:nvPr>
        </p:nvSpPr>
        <p:spPr>
          <a:xfrm>
            <a:off x="1047641" y="6367320"/>
            <a:ext cx="5743468" cy="276999"/>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session by: Chetan </a:t>
            </a:r>
            <a:r>
              <a:rPr lang="en-GB" dirty="0" err="1"/>
              <a:t>syal</a:t>
            </a:r>
            <a:r>
              <a:rPr lang="en-GB" dirty="0"/>
              <a:t>, Dhiraj more</a:t>
            </a:r>
          </a:p>
        </p:txBody>
      </p:sp>
      <p:sp>
        <p:nvSpPr>
          <p:cNvPr id="23" name="TextBox 22">
            <a:extLst>
              <a:ext uri="{FF2B5EF4-FFF2-40B4-BE49-F238E27FC236}">
                <a16:creationId xmlns:a16="http://schemas.microsoft.com/office/drawing/2014/main" id="{94EEAB92-3E2E-84E0-8864-4F2492322A85}"/>
              </a:ext>
            </a:extLst>
          </p:cNvPr>
          <p:cNvSpPr txBox="1"/>
          <p:nvPr userDrawn="1"/>
        </p:nvSpPr>
        <p:spPr>
          <a:xfrm>
            <a:off x="1008280" y="7915939"/>
            <a:ext cx="7621858" cy="276999"/>
          </a:xfrm>
          <a:prstGeom prst="rect">
            <a:avLst/>
          </a:prstGeom>
          <a:noFill/>
        </p:spPr>
        <p:txBody>
          <a:bodyPr wrap="square">
            <a:spAutoFit/>
          </a:bodyPr>
          <a:lstStyle/>
          <a:p>
            <a:pPr algn="l"/>
            <a:r>
              <a:rPr lang="en-IN" sz="1200" b="0" i="0" dirty="0">
                <a:solidFill>
                  <a:schemeClr val="bg1">
                    <a:lumMod val="8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1910549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Section Header">
    <p:bg>
      <p:bgPr>
        <a:solidFill>
          <a:srgbClr val="141414"/>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C2D0C8BB-8A7C-0796-DD6E-549A64076526}"/>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sp>
        <p:nvSpPr>
          <p:cNvPr id="6" name="Slide Number Placeholder 5"/>
          <p:cNvSpPr>
            <a:spLocks noGrp="1"/>
          </p:cNvSpPr>
          <p:nvPr>
            <p:ph type="sldNum" sz="quarter" idx="12"/>
          </p:nvPr>
        </p:nvSpPr>
        <p:spPr>
          <a:xfrm>
            <a:off x="11263933" y="7943967"/>
            <a:ext cx="3428643" cy="456322"/>
          </a:xfrm>
        </p:spPr>
        <p:txBody>
          <a:bodyPr/>
          <a:lstStyle>
            <a:lvl1pPr>
              <a:defRPr sz="1100" b="0" i="0">
                <a:solidFill>
                  <a:schemeClr val="bg1"/>
                </a:solidFill>
                <a:latin typeface="Futura Next Light" panose="020B0402020204020303" pitchFamily="34" charset="77"/>
              </a:defRPr>
            </a:lvl1pPr>
          </a:lstStyle>
          <a:p>
            <a:fld id="{51DC41D6-638F-0445-836B-B263E0D58B4B}" type="slidenum">
              <a:rPr lang="en-US" smtClean="0"/>
              <a:pPr/>
              <a:t>‹#›</a:t>
            </a:fld>
            <a:endParaRPr lang="en-US" dirty="0"/>
          </a:p>
        </p:txBody>
      </p:sp>
      <p:sp>
        <p:nvSpPr>
          <p:cNvPr id="2" name="Title 1">
            <a:extLst>
              <a:ext uri="{FF2B5EF4-FFF2-40B4-BE49-F238E27FC236}">
                <a16:creationId xmlns:a16="http://schemas.microsoft.com/office/drawing/2014/main" id="{6D84DD34-9100-C1EF-C064-DA361585DE50}"/>
              </a:ext>
            </a:extLst>
          </p:cNvPr>
          <p:cNvSpPr>
            <a:spLocks noGrp="1"/>
          </p:cNvSpPr>
          <p:nvPr>
            <p:ph type="title" hasCustomPrompt="1"/>
          </p:nvPr>
        </p:nvSpPr>
        <p:spPr>
          <a:xfrm>
            <a:off x="1047641" y="2801984"/>
            <a:ext cx="9966068" cy="3645304"/>
          </a:xfrm>
        </p:spPr>
        <p:txBody>
          <a:bodyPr anchor="t">
            <a:noAutofit/>
          </a:bodyPr>
          <a:lstStyle>
            <a:lvl1pPr>
              <a:defRPr sz="9600" b="0" i="0" u="sng">
                <a:solidFill>
                  <a:schemeClr val="bg1"/>
                </a:solidFill>
                <a:latin typeface="Futura Next Book" panose="020B0502020204020303" pitchFamily="34" charset="77"/>
              </a:defRPr>
            </a:lvl1pPr>
          </a:lstStyle>
          <a:p>
            <a:r>
              <a:rPr lang="en-GB" dirty="0"/>
              <a:t>click to edit master title style</a:t>
            </a:r>
            <a:endParaRPr lang="en-US" dirty="0"/>
          </a:p>
        </p:txBody>
      </p:sp>
      <p:sp>
        <p:nvSpPr>
          <p:cNvPr id="23" name="TextBox 22">
            <a:extLst>
              <a:ext uri="{FF2B5EF4-FFF2-40B4-BE49-F238E27FC236}">
                <a16:creationId xmlns:a16="http://schemas.microsoft.com/office/drawing/2014/main" id="{94EEAB92-3E2E-84E0-8864-4F2492322A85}"/>
              </a:ext>
            </a:extLst>
          </p:cNvPr>
          <p:cNvSpPr txBox="1"/>
          <p:nvPr userDrawn="1"/>
        </p:nvSpPr>
        <p:spPr>
          <a:xfrm>
            <a:off x="1008280" y="7915939"/>
            <a:ext cx="7621858" cy="276999"/>
          </a:xfrm>
          <a:prstGeom prst="rect">
            <a:avLst/>
          </a:prstGeom>
          <a:noFill/>
        </p:spPr>
        <p:txBody>
          <a:bodyPr wrap="square">
            <a:spAutoFit/>
          </a:bodyPr>
          <a:lstStyle/>
          <a:p>
            <a:pPr algn="l"/>
            <a:r>
              <a:rPr lang="en-IN" sz="1200" b="0" i="0" dirty="0">
                <a:solidFill>
                  <a:schemeClr val="bg1">
                    <a:lumMod val="85000"/>
                  </a:schemeClr>
                </a:solidFill>
                <a:latin typeface="Futura Next Light" panose="020B0402020204020303" pitchFamily="34" charset="77"/>
              </a:rPr>
              <a:t>boot camp . India experience studio</a:t>
            </a:r>
          </a:p>
        </p:txBody>
      </p:sp>
    </p:spTree>
    <p:extLst>
      <p:ext uri="{BB962C8B-B14F-4D97-AF65-F5344CB8AC3E}">
        <p14:creationId xmlns:p14="http://schemas.microsoft.com/office/powerpoint/2010/main" val="2015393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F1F2A12-F5C6-3D5D-326E-43834E291776}"/>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pic>
        <p:nvPicPr>
          <p:cNvPr id="11" name="Picture 10" descr="Background pattern&#10;&#10;Description automatically generated">
            <a:extLst>
              <a:ext uri="{FF2B5EF4-FFF2-40B4-BE49-F238E27FC236}">
                <a16:creationId xmlns:a16="http://schemas.microsoft.com/office/drawing/2014/main" id="{0A5F7465-88CD-0202-E515-B3DC28B66F15}"/>
              </a:ext>
            </a:extLst>
          </p:cNvPr>
          <p:cNvPicPr>
            <a:picLocks noChangeAspect="1"/>
          </p:cNvPicPr>
          <p:nvPr userDrawn="1"/>
        </p:nvPicPr>
        <p:blipFill>
          <a:blip r:embed="rId2">
            <a:alphaModFix amt="6000"/>
          </a:blip>
          <a:stretch>
            <a:fillRect/>
          </a:stretch>
        </p:blipFill>
        <p:spPr>
          <a:xfrm>
            <a:off x="-1" y="7177"/>
            <a:ext cx="15238413" cy="8563736"/>
          </a:xfrm>
          <a:prstGeom prst="rect">
            <a:avLst/>
          </a:prstGeom>
        </p:spPr>
      </p:pic>
      <p:sp>
        <p:nvSpPr>
          <p:cNvPr id="2" name="Title 1"/>
          <p:cNvSpPr>
            <a:spLocks noGrp="1"/>
          </p:cNvSpPr>
          <p:nvPr>
            <p:ph type="title" hasCustomPrompt="1"/>
          </p:nvPr>
        </p:nvSpPr>
        <p:spPr>
          <a:xfrm>
            <a:off x="1047641" y="1047964"/>
            <a:ext cx="13266422" cy="1065005"/>
          </a:xfrm>
        </p:spPr>
        <p:txBody>
          <a:bodyPr anchor="t">
            <a:normAutofit/>
          </a:bodyPr>
          <a:lstStyle>
            <a:lvl1pPr>
              <a:defRPr sz="3200" b="0" i="0" u="sng">
                <a:latin typeface="Futura Next Book" panose="020B0502020204020303" pitchFamily="34" charset="77"/>
              </a:defRPr>
            </a:lvl1pPr>
          </a:lstStyle>
          <a:p>
            <a:r>
              <a:rPr lang="en-GB" dirty="0"/>
              <a:t>click to edit master title style</a:t>
            </a:r>
            <a:endParaRPr lang="en-US" dirty="0"/>
          </a:p>
        </p:txBody>
      </p:sp>
      <p:sp>
        <p:nvSpPr>
          <p:cNvPr id="3" name="Content Placeholder 2"/>
          <p:cNvSpPr>
            <a:spLocks noGrp="1"/>
          </p:cNvSpPr>
          <p:nvPr>
            <p:ph sz="half" idx="1"/>
          </p:nvPr>
        </p:nvSpPr>
        <p:spPr>
          <a:xfrm>
            <a:off x="1047641"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Slide Number Placeholder 6"/>
          <p:cNvSpPr>
            <a:spLocks noGrp="1"/>
          </p:cNvSpPr>
          <p:nvPr>
            <p:ph type="sldNum" sz="quarter" idx="12"/>
          </p:nvPr>
        </p:nvSpPr>
        <p:spPr>
          <a:xfrm>
            <a:off x="11471045" y="7886430"/>
            <a:ext cx="3428643" cy="456322"/>
          </a:xfrm>
        </p:spPr>
        <p:txBody>
          <a:bodyPr/>
          <a:lstStyle>
            <a:lvl1pPr>
              <a:defRPr sz="1200" b="0" i="0">
                <a:solidFill>
                  <a:schemeClr val="tx1">
                    <a:lumMod val="85000"/>
                    <a:lumOff val="15000"/>
                  </a:schemeClr>
                </a:solidFill>
                <a:latin typeface="Futura Next Light" panose="020B0402020204020303" pitchFamily="34" charset="77"/>
              </a:defRPr>
            </a:lvl1pPr>
          </a:lstStyle>
          <a:p>
            <a:fld id="{51DC41D6-638F-0445-836B-B263E0D58B4B}" type="slidenum">
              <a:rPr lang="en-US" smtClean="0"/>
              <a:pPr/>
              <a:t>‹#›</a:t>
            </a:fld>
            <a:endParaRPr lang="en-US" dirty="0"/>
          </a:p>
        </p:txBody>
      </p:sp>
      <p:sp>
        <p:nvSpPr>
          <p:cNvPr id="8" name="Rectangle 7">
            <a:extLst>
              <a:ext uri="{FF2B5EF4-FFF2-40B4-BE49-F238E27FC236}">
                <a16:creationId xmlns:a16="http://schemas.microsoft.com/office/drawing/2014/main" id="{11533707-37B2-CB5C-C219-B928A1723660}"/>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140E5AFE-8E1A-524D-399D-CBDF31DAFD7A}"/>
              </a:ext>
            </a:extLst>
          </p:cNvPr>
          <p:cNvSpPr>
            <a:spLocks noGrp="1"/>
          </p:cNvSpPr>
          <p:nvPr>
            <p:ph sz="half" idx="13"/>
          </p:nvPr>
        </p:nvSpPr>
        <p:spPr>
          <a:xfrm>
            <a:off x="7837737"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16">
            <a:extLst>
              <a:ext uri="{FF2B5EF4-FFF2-40B4-BE49-F238E27FC236}">
                <a16:creationId xmlns:a16="http://schemas.microsoft.com/office/drawing/2014/main" id="{864E2DE8-A187-215A-89BD-A0B6758C286A}"/>
              </a:ext>
            </a:extLst>
          </p:cNvPr>
          <p:cNvSpPr>
            <a:spLocks noGrp="1"/>
          </p:cNvSpPr>
          <p:nvPr>
            <p:ph type="body" sz="quarter" idx="14" hasCustomPrompt="1"/>
          </p:nvPr>
        </p:nvSpPr>
        <p:spPr>
          <a:xfrm>
            <a:off x="1047639" y="435591"/>
            <a:ext cx="5743468" cy="288925"/>
          </a:xfrm>
        </p:spPr>
        <p:txBody>
          <a:bodyPr>
            <a:noAutofit/>
          </a:bodyPr>
          <a:lstStyle>
            <a:lvl1pPr marL="0" indent="0">
              <a:buNone/>
              <a:defRPr sz="1800" b="0" i="0">
                <a:solidFill>
                  <a:srgbClr val="7030A0"/>
                </a:solidFill>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6" name="TextBox 5">
            <a:extLst>
              <a:ext uri="{FF2B5EF4-FFF2-40B4-BE49-F238E27FC236}">
                <a16:creationId xmlns:a16="http://schemas.microsoft.com/office/drawing/2014/main" id="{AFDF476A-D8E4-69BB-3FFC-37A1C1BA53D4}"/>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grpSp>
        <p:nvGrpSpPr>
          <p:cNvPr id="10" name="Group 9">
            <a:extLst>
              <a:ext uri="{FF2B5EF4-FFF2-40B4-BE49-F238E27FC236}">
                <a16:creationId xmlns:a16="http://schemas.microsoft.com/office/drawing/2014/main" id="{49CD6834-1F4D-112A-BCD6-654F898FA1DF}"/>
              </a:ext>
            </a:extLst>
          </p:cNvPr>
          <p:cNvGrpSpPr/>
          <p:nvPr userDrawn="1"/>
        </p:nvGrpSpPr>
        <p:grpSpPr>
          <a:xfrm>
            <a:off x="12648295" y="7987486"/>
            <a:ext cx="1815538" cy="281251"/>
            <a:chOff x="12648295" y="7987486"/>
            <a:chExt cx="1815538" cy="281251"/>
          </a:xfrm>
        </p:grpSpPr>
        <p:pic>
          <p:nvPicPr>
            <p:cNvPr id="12" name="Picture 11">
              <a:extLst>
                <a:ext uri="{FF2B5EF4-FFF2-40B4-BE49-F238E27FC236}">
                  <a16:creationId xmlns:a16="http://schemas.microsoft.com/office/drawing/2014/main" id="{539996E4-B836-2D21-63E7-E96A1F31540D}"/>
                </a:ext>
              </a:extLst>
            </p:cNvPr>
            <p:cNvPicPr>
              <a:picLocks noChangeAspect="1"/>
            </p:cNvPicPr>
            <p:nvPr userDrawn="1"/>
          </p:nvPicPr>
          <p:blipFill>
            <a:blip r:embed="rId3"/>
            <a:stretch>
              <a:fillRect/>
            </a:stretch>
          </p:blipFill>
          <p:spPr>
            <a:xfrm>
              <a:off x="13320833" y="7987486"/>
              <a:ext cx="1143000" cy="269575"/>
            </a:xfrm>
            <a:prstGeom prst="rect">
              <a:avLst/>
            </a:prstGeom>
          </p:spPr>
        </p:pic>
        <p:pic>
          <p:nvPicPr>
            <p:cNvPr id="13" name="Picture 12">
              <a:extLst>
                <a:ext uri="{FF2B5EF4-FFF2-40B4-BE49-F238E27FC236}">
                  <a16:creationId xmlns:a16="http://schemas.microsoft.com/office/drawing/2014/main" id="{B247733D-7C19-2E6B-538C-63CF042674A0}"/>
                </a:ext>
              </a:extLst>
            </p:cNvPr>
            <p:cNvPicPr>
              <a:picLocks noChangeAspect="1"/>
            </p:cNvPicPr>
            <p:nvPr userDrawn="1"/>
          </p:nvPicPr>
          <p:blipFill>
            <a:blip r:embed="rId4"/>
            <a:stretch>
              <a:fillRect/>
            </a:stretch>
          </p:blipFill>
          <p:spPr>
            <a:xfrm>
              <a:off x="12648295" y="7999162"/>
              <a:ext cx="497614" cy="269575"/>
            </a:xfrm>
            <a:prstGeom prst="rect">
              <a:avLst/>
            </a:prstGeom>
          </p:spPr>
        </p:pic>
      </p:grpSp>
    </p:spTree>
    <p:extLst>
      <p:ext uri="{BB962C8B-B14F-4D97-AF65-F5344CB8AC3E}">
        <p14:creationId xmlns:p14="http://schemas.microsoft.com/office/powerpoint/2010/main" val="1666363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095929"/>
            <a:ext cx="13143131" cy="5272906"/>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solidFill>
                  <a:srgbClr val="7030A0"/>
                </a:solidFill>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4" name="TextBox 3">
            <a:extLst>
              <a:ext uri="{FF2B5EF4-FFF2-40B4-BE49-F238E27FC236}">
                <a16:creationId xmlns:a16="http://schemas.microsoft.com/office/drawing/2014/main" id="{5F5C4EE1-82D4-41EB-0B9A-68C1EBD6110F}"/>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grpSp>
        <p:nvGrpSpPr>
          <p:cNvPr id="5" name="Group 4">
            <a:extLst>
              <a:ext uri="{FF2B5EF4-FFF2-40B4-BE49-F238E27FC236}">
                <a16:creationId xmlns:a16="http://schemas.microsoft.com/office/drawing/2014/main" id="{BF3F57EE-83CC-9EE9-9F7A-8C13054A57E4}"/>
              </a:ext>
            </a:extLst>
          </p:cNvPr>
          <p:cNvGrpSpPr/>
          <p:nvPr userDrawn="1"/>
        </p:nvGrpSpPr>
        <p:grpSpPr>
          <a:xfrm>
            <a:off x="12648295" y="7987486"/>
            <a:ext cx="1815538" cy="281251"/>
            <a:chOff x="12648295" y="7987486"/>
            <a:chExt cx="1815538" cy="281251"/>
          </a:xfrm>
        </p:grpSpPr>
        <p:pic>
          <p:nvPicPr>
            <p:cNvPr id="9" name="Picture 8">
              <a:extLst>
                <a:ext uri="{FF2B5EF4-FFF2-40B4-BE49-F238E27FC236}">
                  <a16:creationId xmlns:a16="http://schemas.microsoft.com/office/drawing/2014/main" id="{C66C61E4-79FE-B199-EE26-8CEC5766EA34}"/>
                </a:ext>
              </a:extLst>
            </p:cNvPr>
            <p:cNvPicPr>
              <a:picLocks noChangeAspect="1"/>
            </p:cNvPicPr>
            <p:nvPr userDrawn="1"/>
          </p:nvPicPr>
          <p:blipFill>
            <a:blip r:embed="rId3"/>
            <a:stretch>
              <a:fillRect/>
            </a:stretch>
          </p:blipFill>
          <p:spPr>
            <a:xfrm>
              <a:off x="13320833" y="7987486"/>
              <a:ext cx="1143000" cy="269575"/>
            </a:xfrm>
            <a:prstGeom prst="rect">
              <a:avLst/>
            </a:prstGeom>
          </p:spPr>
        </p:pic>
        <p:pic>
          <p:nvPicPr>
            <p:cNvPr id="10" name="Picture 9">
              <a:extLst>
                <a:ext uri="{FF2B5EF4-FFF2-40B4-BE49-F238E27FC236}">
                  <a16:creationId xmlns:a16="http://schemas.microsoft.com/office/drawing/2014/main" id="{DD1414A1-5C6F-B6C7-F5B9-BED59D1C74F2}"/>
                </a:ext>
              </a:extLst>
            </p:cNvPr>
            <p:cNvPicPr>
              <a:picLocks noChangeAspect="1"/>
            </p:cNvPicPr>
            <p:nvPr userDrawn="1"/>
          </p:nvPicPr>
          <p:blipFill>
            <a:blip r:embed="rId4"/>
            <a:stretch>
              <a:fillRect/>
            </a:stretch>
          </p:blipFill>
          <p:spPr>
            <a:xfrm>
              <a:off x="12648295" y="7999162"/>
              <a:ext cx="497614" cy="269575"/>
            </a:xfrm>
            <a:prstGeom prst="rect">
              <a:avLst/>
            </a:prstGeom>
          </p:spPr>
        </p:pic>
      </p:grpSp>
    </p:spTree>
    <p:extLst>
      <p:ext uri="{BB962C8B-B14F-4D97-AF65-F5344CB8AC3E}">
        <p14:creationId xmlns:p14="http://schemas.microsoft.com/office/powerpoint/2010/main" val="20972784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9" y="1744020"/>
            <a:ext cx="5938789" cy="5110139"/>
          </a:xfrm>
        </p:spPr>
        <p:txBody>
          <a:bodyPr anchor="t">
            <a:normAutofit/>
          </a:bodyPr>
          <a:lstStyle>
            <a:lvl1pPr>
              <a:defRPr sz="6000" b="0" i="0" u="sng">
                <a:latin typeface="Futura Next Book" panose="020B0502020204020303" pitchFamily="34" charset="77"/>
              </a:defRPr>
            </a:lvl1pPr>
          </a:lstStyle>
          <a:p>
            <a:r>
              <a:rPr lang="en-GB" dirty="0"/>
              <a:t>at the end of this session:</a:t>
            </a:r>
            <a:endParaRPr lang="en-US" dirty="0"/>
          </a:p>
        </p:txBody>
      </p:sp>
      <p:sp>
        <p:nvSpPr>
          <p:cNvPr id="3" name="Content Placeholder 2"/>
          <p:cNvSpPr>
            <a:spLocks noGrp="1"/>
          </p:cNvSpPr>
          <p:nvPr>
            <p:ph idx="1"/>
          </p:nvPr>
        </p:nvSpPr>
        <p:spPr>
          <a:xfrm>
            <a:off x="7787487" y="1705573"/>
            <a:ext cx="6285545" cy="5110139"/>
          </a:xfrm>
        </p:spPr>
        <p:txBody>
          <a:bodyPr>
            <a:normAutofit/>
          </a:bodyPr>
          <a:lstStyle>
            <a:lvl1pPr>
              <a:defRPr sz="1800" b="0" i="0">
                <a:latin typeface="Futura Next Light" panose="020B0402020204020303" pitchFamily="34" charset="77"/>
              </a:defRPr>
            </a:lvl1pPr>
            <a:lvl2pPr>
              <a:defRPr sz="1600" b="0" i="0">
                <a:latin typeface="Futura Next Light" panose="020B0402020204020303" pitchFamily="34" charset="77"/>
              </a:defRPr>
            </a:lvl2pPr>
            <a:lvl3pPr>
              <a:defRPr sz="1400" b="0" i="0">
                <a:latin typeface="Futura Next Light" panose="020B0402020204020303" pitchFamily="34" charset="77"/>
              </a:defRPr>
            </a:lvl3pPr>
            <a:lvl4pPr>
              <a:defRPr sz="1200" b="0" i="0">
                <a:latin typeface="Futura Next Light" panose="020B0402020204020303" pitchFamily="34" charset="77"/>
              </a:defRPr>
            </a:lvl4pPr>
            <a:lvl5pPr>
              <a:defRPr sz="1200" b="0" i="0">
                <a:latin typeface="Futura Next Light" panose="020B04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solidFill>
                  <a:srgbClr val="7030A0"/>
                </a:solidFill>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grpSp>
        <p:nvGrpSpPr>
          <p:cNvPr id="4" name="Group 3">
            <a:extLst>
              <a:ext uri="{FF2B5EF4-FFF2-40B4-BE49-F238E27FC236}">
                <a16:creationId xmlns:a16="http://schemas.microsoft.com/office/drawing/2014/main" id="{82B3C474-E0D6-EB99-1A1F-21CD96A1E104}"/>
              </a:ext>
            </a:extLst>
          </p:cNvPr>
          <p:cNvGrpSpPr/>
          <p:nvPr userDrawn="1"/>
        </p:nvGrpSpPr>
        <p:grpSpPr>
          <a:xfrm>
            <a:off x="12648295" y="7987486"/>
            <a:ext cx="1815538" cy="281251"/>
            <a:chOff x="12648295" y="7987486"/>
            <a:chExt cx="1815538" cy="281251"/>
          </a:xfrm>
        </p:grpSpPr>
        <p:pic>
          <p:nvPicPr>
            <p:cNvPr id="5" name="Picture 4">
              <a:extLst>
                <a:ext uri="{FF2B5EF4-FFF2-40B4-BE49-F238E27FC236}">
                  <a16:creationId xmlns:a16="http://schemas.microsoft.com/office/drawing/2014/main" id="{E991A2A2-7A7E-786E-E6C2-EC09F665311C}"/>
                </a:ext>
              </a:extLst>
            </p:cNvPr>
            <p:cNvPicPr>
              <a:picLocks noChangeAspect="1"/>
            </p:cNvPicPr>
            <p:nvPr userDrawn="1"/>
          </p:nvPicPr>
          <p:blipFill>
            <a:blip r:embed="rId3"/>
            <a:stretch>
              <a:fillRect/>
            </a:stretch>
          </p:blipFill>
          <p:spPr>
            <a:xfrm>
              <a:off x="13320833" y="7987486"/>
              <a:ext cx="1143000" cy="269575"/>
            </a:xfrm>
            <a:prstGeom prst="rect">
              <a:avLst/>
            </a:prstGeom>
          </p:spPr>
        </p:pic>
        <p:pic>
          <p:nvPicPr>
            <p:cNvPr id="9" name="Picture 8">
              <a:extLst>
                <a:ext uri="{FF2B5EF4-FFF2-40B4-BE49-F238E27FC236}">
                  <a16:creationId xmlns:a16="http://schemas.microsoft.com/office/drawing/2014/main" id="{FF9D55CF-89F1-9B6C-7FC4-60E0AE9C8234}"/>
                </a:ext>
              </a:extLst>
            </p:cNvPr>
            <p:cNvPicPr>
              <a:picLocks noChangeAspect="1"/>
            </p:cNvPicPr>
            <p:nvPr userDrawn="1"/>
          </p:nvPicPr>
          <p:blipFill>
            <a:blip r:embed="rId4"/>
            <a:stretch>
              <a:fillRect/>
            </a:stretch>
          </p:blipFill>
          <p:spPr>
            <a:xfrm>
              <a:off x="12648295" y="7999162"/>
              <a:ext cx="497614" cy="269575"/>
            </a:xfrm>
            <a:prstGeom prst="rect">
              <a:avLst/>
            </a:prstGeom>
          </p:spPr>
        </p:pic>
      </p:grpSp>
    </p:spTree>
    <p:extLst>
      <p:ext uri="{BB962C8B-B14F-4D97-AF65-F5344CB8AC3E}">
        <p14:creationId xmlns:p14="http://schemas.microsoft.com/office/powerpoint/2010/main" val="1890713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p:bg>
      <p:bgPr>
        <a:solidFill>
          <a:srgbClr val="141414"/>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F8CA529A-452A-FB46-8B76-FF48F73B1EBE}"/>
              </a:ext>
            </a:extLst>
          </p:cNvPr>
          <p:cNvPicPr>
            <a:picLocks noChangeAspect="1"/>
          </p:cNvPicPr>
          <p:nvPr userDrawn="1"/>
        </p:nvPicPr>
        <p:blipFill>
          <a:blip r:embed="rId2">
            <a:alphaModFix amt="11000"/>
          </a:blip>
          <a:stretch>
            <a:fillRect/>
          </a:stretch>
        </p:blipFill>
        <p:spPr>
          <a:xfrm>
            <a:off x="0" y="0"/>
            <a:ext cx="15238413" cy="8570913"/>
          </a:xfrm>
          <a:prstGeom prst="rect">
            <a:avLst/>
          </a:prstGeom>
        </p:spPr>
      </p:pic>
      <p:sp>
        <p:nvSpPr>
          <p:cNvPr id="2" name="Slide Number Placeholder 1">
            <a:extLst>
              <a:ext uri="{FF2B5EF4-FFF2-40B4-BE49-F238E27FC236}">
                <a16:creationId xmlns:a16="http://schemas.microsoft.com/office/drawing/2014/main" id="{940EB734-3B5F-884D-8F8F-73E2C7325ABA}"/>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
        <p:nvSpPr>
          <p:cNvPr id="4" name="Rectangle 3">
            <a:extLst>
              <a:ext uri="{FF2B5EF4-FFF2-40B4-BE49-F238E27FC236}">
                <a16:creationId xmlns:a16="http://schemas.microsoft.com/office/drawing/2014/main" id="{AA9180E4-610E-87F2-47FE-23A5844CA432}"/>
              </a:ext>
            </a:extLst>
          </p:cNvPr>
          <p:cNvSpPr/>
          <p:nvPr userDrawn="1"/>
        </p:nvSpPr>
        <p:spPr>
          <a:xfrm>
            <a:off x="0" y="0"/>
            <a:ext cx="269972" cy="8570913"/>
          </a:xfrm>
          <a:prstGeom prst="rect">
            <a:avLst/>
          </a:prstGeom>
          <a:solidFill>
            <a:srgbClr val="FF7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6" name="TextBox 5">
            <a:extLst>
              <a:ext uri="{FF2B5EF4-FFF2-40B4-BE49-F238E27FC236}">
                <a16:creationId xmlns:a16="http://schemas.microsoft.com/office/drawing/2014/main" id="{A9592303-70CB-57F7-C8C8-8D9200A7DAAB}"/>
              </a:ext>
            </a:extLst>
          </p:cNvPr>
          <p:cNvSpPr txBox="1"/>
          <p:nvPr userDrawn="1"/>
        </p:nvSpPr>
        <p:spPr>
          <a:xfrm>
            <a:off x="1124884" y="7857535"/>
            <a:ext cx="2005357" cy="153888"/>
          </a:xfrm>
          <a:prstGeom prst="rect">
            <a:avLst/>
          </a:prstGeom>
          <a:noFill/>
        </p:spPr>
        <p:txBody>
          <a:bodyPr wrap="none" lIns="0" tIns="0" rIns="0" bIns="0" rtlCol="0">
            <a:spAutoFit/>
          </a:bodyPr>
          <a:lstStyle/>
          <a:p>
            <a:r>
              <a:rPr lang="en-US" sz="1000" b="0" i="0" dirty="0">
                <a:solidFill>
                  <a:schemeClr val="bg1"/>
                </a:solidFill>
                <a:latin typeface="Futura Next Light" panose="020B0402020204020303" pitchFamily="34" charset="77"/>
              </a:rPr>
              <a:t>boot camp . </a:t>
            </a:r>
            <a:r>
              <a:rPr lang="en-US" sz="1000" b="0" i="0" dirty="0" err="1">
                <a:solidFill>
                  <a:schemeClr val="bg1"/>
                </a:solidFill>
                <a:latin typeface="Futura Next Light" panose="020B0402020204020303" pitchFamily="34" charset="77"/>
              </a:rPr>
              <a:t>india</a:t>
            </a:r>
            <a:r>
              <a:rPr lang="en-US" sz="1000" b="0" i="0" dirty="0">
                <a:solidFill>
                  <a:schemeClr val="bg1"/>
                </a:solidFill>
                <a:latin typeface="Futura Next Light" panose="020B0402020204020303" pitchFamily="34" charset="77"/>
              </a:rPr>
              <a:t> experience studio</a:t>
            </a:r>
          </a:p>
        </p:txBody>
      </p:sp>
      <p:pic>
        <p:nvPicPr>
          <p:cNvPr id="3" name="Picture 2">
            <a:extLst>
              <a:ext uri="{FF2B5EF4-FFF2-40B4-BE49-F238E27FC236}">
                <a16:creationId xmlns:a16="http://schemas.microsoft.com/office/drawing/2014/main" id="{951D481B-2D78-179B-8AC8-A046688247E5}"/>
              </a:ext>
            </a:extLst>
          </p:cNvPr>
          <p:cNvPicPr>
            <a:picLocks noChangeAspect="1"/>
          </p:cNvPicPr>
          <p:nvPr userDrawn="1"/>
        </p:nvPicPr>
        <p:blipFill rotWithShape="1">
          <a:blip r:embed="rId3"/>
          <a:srcRect l="1" t="2871" r="3398" b="5380"/>
          <a:stretch/>
        </p:blipFill>
        <p:spPr>
          <a:xfrm>
            <a:off x="5436973" y="0"/>
            <a:ext cx="9801440" cy="8570914"/>
          </a:xfrm>
          <a:prstGeom prst="rect">
            <a:avLst/>
          </a:prstGeom>
        </p:spPr>
      </p:pic>
    </p:spTree>
    <p:extLst>
      <p:ext uri="{BB962C8B-B14F-4D97-AF65-F5344CB8AC3E}">
        <p14:creationId xmlns:p14="http://schemas.microsoft.com/office/powerpoint/2010/main" val="628908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bg>
      <p:bgPr>
        <a:solidFill>
          <a:srgbClr val="141414"/>
        </a:solidFill>
        <a:effectLst/>
      </p:bgPr>
    </p:bg>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7DED48A8-5056-EC7C-7845-453B4AF44BBA}"/>
              </a:ext>
            </a:extLst>
          </p:cNvPr>
          <p:cNvPicPr>
            <a:picLocks noChangeAspect="1"/>
          </p:cNvPicPr>
          <p:nvPr userDrawn="1"/>
        </p:nvPicPr>
        <p:blipFill>
          <a:blip r:embed="rId2">
            <a:alphaModFix amt="11000"/>
          </a:blip>
          <a:stretch>
            <a:fillRect/>
          </a:stretch>
        </p:blipFill>
        <p:spPr>
          <a:xfrm>
            <a:off x="4076" y="0"/>
            <a:ext cx="15238413" cy="8563736"/>
          </a:xfrm>
          <a:prstGeom prst="rect">
            <a:avLst/>
          </a:prstGeom>
        </p:spPr>
      </p:pic>
      <p:pic>
        <p:nvPicPr>
          <p:cNvPr id="14" name="Picture 13">
            <a:extLst>
              <a:ext uri="{FF2B5EF4-FFF2-40B4-BE49-F238E27FC236}">
                <a16:creationId xmlns:a16="http://schemas.microsoft.com/office/drawing/2014/main" id="{1A43FCC6-9524-B6C6-CAF2-866B15D59047}"/>
              </a:ext>
            </a:extLst>
          </p:cNvPr>
          <p:cNvPicPr>
            <a:picLocks noChangeAspect="1"/>
          </p:cNvPicPr>
          <p:nvPr userDrawn="1"/>
        </p:nvPicPr>
        <p:blipFill>
          <a:blip r:embed="rId3"/>
          <a:stretch>
            <a:fillRect/>
          </a:stretch>
        </p:blipFill>
        <p:spPr>
          <a:xfrm>
            <a:off x="5710189" y="5777345"/>
            <a:ext cx="3251568" cy="2340000"/>
          </a:xfrm>
          <a:prstGeom prst="rect">
            <a:avLst/>
          </a:prstGeom>
        </p:spPr>
      </p:pic>
      <p:sp>
        <p:nvSpPr>
          <p:cNvPr id="15" name="Rounded Rectangle 14">
            <a:extLst>
              <a:ext uri="{FF2B5EF4-FFF2-40B4-BE49-F238E27FC236}">
                <a16:creationId xmlns:a16="http://schemas.microsoft.com/office/drawing/2014/main" id="{5C4CED9B-1F91-4D21-B2E2-DB1A2E7EC235}"/>
              </a:ext>
            </a:extLst>
          </p:cNvPr>
          <p:cNvSpPr/>
          <p:nvPr userDrawn="1"/>
        </p:nvSpPr>
        <p:spPr>
          <a:xfrm>
            <a:off x="1008280" y="1048214"/>
            <a:ext cx="1656861" cy="446049"/>
          </a:xfrm>
          <a:prstGeom prst="roundRect">
            <a:avLst>
              <a:gd name="adj" fmla="val 50000"/>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132A485-BA22-6580-4159-1FB84844580C}"/>
              </a:ext>
            </a:extLst>
          </p:cNvPr>
          <p:cNvSpPr txBox="1"/>
          <p:nvPr userDrawn="1"/>
        </p:nvSpPr>
        <p:spPr>
          <a:xfrm>
            <a:off x="1181944" y="1101961"/>
            <a:ext cx="1309531" cy="307777"/>
          </a:xfrm>
          <a:prstGeom prst="rect">
            <a:avLst/>
          </a:prstGeom>
          <a:noFill/>
        </p:spPr>
        <p:txBody>
          <a:bodyPr wrap="square">
            <a:spAutoFit/>
          </a:bodyPr>
          <a:lstStyle/>
          <a:p>
            <a:pPr algn="ctr"/>
            <a:r>
              <a:rPr lang="en-IN" sz="1400" b="0" i="0" dirty="0">
                <a:solidFill>
                  <a:srgbClr val="000000"/>
                </a:solidFill>
                <a:effectLst/>
                <a:latin typeface="Futura Next Book" panose="020B0502020204020303" pitchFamily="34" charset="77"/>
              </a:rPr>
              <a:t>visual design</a:t>
            </a:r>
          </a:p>
        </p:txBody>
      </p:sp>
      <p:sp>
        <p:nvSpPr>
          <p:cNvPr id="26" name="Title 1">
            <a:extLst>
              <a:ext uri="{FF2B5EF4-FFF2-40B4-BE49-F238E27FC236}">
                <a16:creationId xmlns:a16="http://schemas.microsoft.com/office/drawing/2014/main" id="{2FDA11D7-C462-71DC-F24F-8958EFC8FD26}"/>
              </a:ext>
            </a:extLst>
          </p:cNvPr>
          <p:cNvSpPr>
            <a:spLocks noGrp="1"/>
          </p:cNvSpPr>
          <p:nvPr>
            <p:ph type="title" hasCustomPrompt="1"/>
          </p:nvPr>
        </p:nvSpPr>
        <p:spPr>
          <a:xfrm>
            <a:off x="1047641" y="2100978"/>
            <a:ext cx="8209375" cy="3728497"/>
          </a:xfrm>
        </p:spPr>
        <p:txBody>
          <a:bodyPr anchor="t">
            <a:normAutofit/>
          </a:bodyPr>
          <a:lstStyle>
            <a:lvl1pPr>
              <a:defRPr sz="8000" b="0" i="0" u="sng">
                <a:solidFill>
                  <a:schemeClr val="bg1"/>
                </a:solidFill>
                <a:latin typeface="Futura Next Book" panose="020B0502020204020303" pitchFamily="34" charset="77"/>
              </a:defRPr>
            </a:lvl1pPr>
          </a:lstStyle>
          <a:p>
            <a:r>
              <a:rPr lang="en-GB" dirty="0"/>
              <a:t>click to edit master title style</a:t>
            </a:r>
            <a:endParaRPr lang="en-US" dirty="0"/>
          </a:p>
        </p:txBody>
      </p:sp>
      <p:sp>
        <p:nvSpPr>
          <p:cNvPr id="31" name="TextBox 30">
            <a:extLst>
              <a:ext uri="{FF2B5EF4-FFF2-40B4-BE49-F238E27FC236}">
                <a16:creationId xmlns:a16="http://schemas.microsoft.com/office/drawing/2014/main" id="{0AA5909F-BA12-6D1E-0FEB-AAE24C849621}"/>
              </a:ext>
            </a:extLst>
          </p:cNvPr>
          <p:cNvSpPr txBox="1"/>
          <p:nvPr userDrawn="1"/>
        </p:nvSpPr>
        <p:spPr>
          <a:xfrm>
            <a:off x="1008280" y="7915939"/>
            <a:ext cx="7621858" cy="276999"/>
          </a:xfrm>
          <a:prstGeom prst="rect">
            <a:avLst/>
          </a:prstGeom>
          <a:noFill/>
        </p:spPr>
        <p:txBody>
          <a:bodyPr wrap="square">
            <a:spAutoFit/>
          </a:bodyPr>
          <a:lstStyle/>
          <a:p>
            <a:pPr algn="l"/>
            <a:r>
              <a:rPr lang="en-IN" sz="1200" b="0" i="0" dirty="0">
                <a:solidFill>
                  <a:schemeClr val="bg1">
                    <a:lumMod val="85000"/>
                  </a:schemeClr>
                </a:solidFill>
                <a:latin typeface="Futura Next Light" panose="020B0402020204020303" pitchFamily="34" charset="77"/>
              </a:rPr>
              <a:t>boot camp . India experience studio</a:t>
            </a:r>
          </a:p>
        </p:txBody>
      </p:sp>
      <p:sp>
        <p:nvSpPr>
          <p:cNvPr id="38" name="Text Placeholder 16">
            <a:extLst>
              <a:ext uri="{FF2B5EF4-FFF2-40B4-BE49-F238E27FC236}">
                <a16:creationId xmlns:a16="http://schemas.microsoft.com/office/drawing/2014/main" id="{56B24CC2-7F33-25A1-68D1-A39205273653}"/>
              </a:ext>
            </a:extLst>
          </p:cNvPr>
          <p:cNvSpPr>
            <a:spLocks noGrp="1"/>
          </p:cNvSpPr>
          <p:nvPr>
            <p:ph type="body" sz="quarter" idx="14" hasCustomPrompt="1"/>
          </p:nvPr>
        </p:nvSpPr>
        <p:spPr>
          <a:xfrm>
            <a:off x="1047641" y="6071672"/>
            <a:ext cx="5743468" cy="288925"/>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duration : 45 mins</a:t>
            </a:r>
          </a:p>
        </p:txBody>
      </p:sp>
      <p:sp>
        <p:nvSpPr>
          <p:cNvPr id="39" name="Text Placeholder 16">
            <a:extLst>
              <a:ext uri="{FF2B5EF4-FFF2-40B4-BE49-F238E27FC236}">
                <a16:creationId xmlns:a16="http://schemas.microsoft.com/office/drawing/2014/main" id="{2F2CCE47-1376-2799-7C2B-8779C82E64FD}"/>
              </a:ext>
            </a:extLst>
          </p:cNvPr>
          <p:cNvSpPr>
            <a:spLocks noGrp="1"/>
          </p:cNvSpPr>
          <p:nvPr>
            <p:ph type="body" sz="quarter" idx="15" hasCustomPrompt="1"/>
          </p:nvPr>
        </p:nvSpPr>
        <p:spPr>
          <a:xfrm>
            <a:off x="1047641" y="6436190"/>
            <a:ext cx="5743468" cy="276999"/>
          </a:xfrm>
        </p:spPr>
        <p:txBody>
          <a:bodyPr>
            <a:noAutofit/>
          </a:bodyPr>
          <a:lstStyle>
            <a:lvl1pPr marL="0" indent="0">
              <a:buNone/>
              <a:defRPr sz="1600" b="0" i="0">
                <a:solidFill>
                  <a:schemeClr val="bg1">
                    <a:lumMod val="75000"/>
                  </a:schemeClr>
                </a:solidFill>
                <a:latin typeface="Futura Next Light" panose="020B04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session by: Chetan </a:t>
            </a:r>
            <a:r>
              <a:rPr lang="en-GB" dirty="0" err="1"/>
              <a:t>syal</a:t>
            </a:r>
            <a:r>
              <a:rPr lang="en-GB" dirty="0"/>
              <a:t>, Dhiraj more</a:t>
            </a:r>
          </a:p>
        </p:txBody>
      </p:sp>
    </p:spTree>
    <p:extLst>
      <p:ext uri="{BB962C8B-B14F-4D97-AF65-F5344CB8AC3E}">
        <p14:creationId xmlns:p14="http://schemas.microsoft.com/office/powerpoint/2010/main" val="176285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258695"/>
            <a:ext cx="7356623" cy="5110139"/>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solidFill>
                  <a:srgbClr val="7030A0"/>
                </a:solidFill>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10" name="Picture Placeholder 9">
            <a:extLst>
              <a:ext uri="{FF2B5EF4-FFF2-40B4-BE49-F238E27FC236}">
                <a16:creationId xmlns:a16="http://schemas.microsoft.com/office/drawing/2014/main" id="{FF16B62E-3195-20B2-7204-E02D51EF869C}"/>
              </a:ext>
            </a:extLst>
          </p:cNvPr>
          <p:cNvSpPr>
            <a:spLocks noGrp="1"/>
          </p:cNvSpPr>
          <p:nvPr>
            <p:ph type="pic" sz="quarter" idx="14"/>
          </p:nvPr>
        </p:nvSpPr>
        <p:spPr>
          <a:xfrm>
            <a:off x="8689757" y="2273536"/>
            <a:ext cx="5774076" cy="5110139"/>
          </a:xfrm>
        </p:spPr>
        <p:txBody>
          <a:bodyPr/>
          <a:lstStyle/>
          <a:p>
            <a:endParaRPr lang="en-US" dirty="0"/>
          </a:p>
        </p:txBody>
      </p:sp>
      <p:sp>
        <p:nvSpPr>
          <p:cNvPr id="4" name="TextBox 3">
            <a:extLst>
              <a:ext uri="{FF2B5EF4-FFF2-40B4-BE49-F238E27FC236}">
                <a16:creationId xmlns:a16="http://schemas.microsoft.com/office/drawing/2014/main" id="{0D11A7A0-D080-5F34-F85D-5EF18B8E20B1}"/>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grpSp>
        <p:nvGrpSpPr>
          <p:cNvPr id="5" name="Group 4">
            <a:extLst>
              <a:ext uri="{FF2B5EF4-FFF2-40B4-BE49-F238E27FC236}">
                <a16:creationId xmlns:a16="http://schemas.microsoft.com/office/drawing/2014/main" id="{B9BD4220-4362-2FEC-D8AB-B84440F1A345}"/>
              </a:ext>
            </a:extLst>
          </p:cNvPr>
          <p:cNvGrpSpPr/>
          <p:nvPr userDrawn="1"/>
        </p:nvGrpSpPr>
        <p:grpSpPr>
          <a:xfrm>
            <a:off x="12648295" y="7987486"/>
            <a:ext cx="1815538" cy="281251"/>
            <a:chOff x="12648295" y="7987486"/>
            <a:chExt cx="1815538" cy="281251"/>
          </a:xfrm>
        </p:grpSpPr>
        <p:pic>
          <p:nvPicPr>
            <p:cNvPr id="9" name="Picture 8">
              <a:extLst>
                <a:ext uri="{FF2B5EF4-FFF2-40B4-BE49-F238E27FC236}">
                  <a16:creationId xmlns:a16="http://schemas.microsoft.com/office/drawing/2014/main" id="{D3F7C5E8-FEC9-DCDB-796B-F1444CC7313E}"/>
                </a:ext>
              </a:extLst>
            </p:cNvPr>
            <p:cNvPicPr>
              <a:picLocks noChangeAspect="1"/>
            </p:cNvPicPr>
            <p:nvPr userDrawn="1"/>
          </p:nvPicPr>
          <p:blipFill>
            <a:blip r:embed="rId3"/>
            <a:stretch>
              <a:fillRect/>
            </a:stretch>
          </p:blipFill>
          <p:spPr>
            <a:xfrm>
              <a:off x="13320833" y="7987486"/>
              <a:ext cx="1143000" cy="269575"/>
            </a:xfrm>
            <a:prstGeom prst="rect">
              <a:avLst/>
            </a:prstGeom>
          </p:spPr>
        </p:pic>
        <p:pic>
          <p:nvPicPr>
            <p:cNvPr id="11" name="Picture 10">
              <a:extLst>
                <a:ext uri="{FF2B5EF4-FFF2-40B4-BE49-F238E27FC236}">
                  <a16:creationId xmlns:a16="http://schemas.microsoft.com/office/drawing/2014/main" id="{17E82F45-8FF0-40DB-8D16-23D62B1E68ED}"/>
                </a:ext>
              </a:extLst>
            </p:cNvPr>
            <p:cNvPicPr>
              <a:picLocks noChangeAspect="1"/>
            </p:cNvPicPr>
            <p:nvPr userDrawn="1"/>
          </p:nvPicPr>
          <p:blipFill>
            <a:blip r:embed="rId4"/>
            <a:stretch>
              <a:fillRect/>
            </a:stretch>
          </p:blipFill>
          <p:spPr>
            <a:xfrm>
              <a:off x="12648295" y="7999162"/>
              <a:ext cx="497614" cy="269575"/>
            </a:xfrm>
            <a:prstGeom prst="rect">
              <a:avLst/>
            </a:prstGeom>
          </p:spPr>
        </p:pic>
      </p:grpSp>
    </p:spTree>
    <p:extLst>
      <p:ext uri="{BB962C8B-B14F-4D97-AF65-F5344CB8AC3E}">
        <p14:creationId xmlns:p14="http://schemas.microsoft.com/office/powerpoint/2010/main" val="170283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095929"/>
            <a:ext cx="13143131" cy="5272906"/>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solidFill>
                  <a:srgbClr val="7030A0"/>
                </a:solidFill>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20" name="TextBox 19">
            <a:extLst>
              <a:ext uri="{FF2B5EF4-FFF2-40B4-BE49-F238E27FC236}">
                <a16:creationId xmlns:a16="http://schemas.microsoft.com/office/drawing/2014/main" id="{5FEC45EC-1914-4F42-86BB-68892BEC7F3F}"/>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grpSp>
        <p:nvGrpSpPr>
          <p:cNvPr id="4" name="Group 3">
            <a:extLst>
              <a:ext uri="{FF2B5EF4-FFF2-40B4-BE49-F238E27FC236}">
                <a16:creationId xmlns:a16="http://schemas.microsoft.com/office/drawing/2014/main" id="{9EFD6865-0C6F-AB5F-3E22-B2830A2BC1F7}"/>
              </a:ext>
            </a:extLst>
          </p:cNvPr>
          <p:cNvGrpSpPr/>
          <p:nvPr userDrawn="1"/>
        </p:nvGrpSpPr>
        <p:grpSpPr>
          <a:xfrm>
            <a:off x="12648295" y="7987486"/>
            <a:ext cx="1815538" cy="281251"/>
            <a:chOff x="12648295" y="7987486"/>
            <a:chExt cx="1815538" cy="281251"/>
          </a:xfrm>
        </p:grpSpPr>
        <p:pic>
          <p:nvPicPr>
            <p:cNvPr id="5" name="Picture 4">
              <a:extLst>
                <a:ext uri="{FF2B5EF4-FFF2-40B4-BE49-F238E27FC236}">
                  <a16:creationId xmlns:a16="http://schemas.microsoft.com/office/drawing/2014/main" id="{EF9D965F-3D75-3966-7AE3-3308E2C584D8}"/>
                </a:ext>
              </a:extLst>
            </p:cNvPr>
            <p:cNvPicPr>
              <a:picLocks noChangeAspect="1"/>
            </p:cNvPicPr>
            <p:nvPr userDrawn="1"/>
          </p:nvPicPr>
          <p:blipFill>
            <a:blip r:embed="rId3"/>
            <a:stretch>
              <a:fillRect/>
            </a:stretch>
          </p:blipFill>
          <p:spPr>
            <a:xfrm>
              <a:off x="13320833" y="7987486"/>
              <a:ext cx="1143000" cy="269575"/>
            </a:xfrm>
            <a:prstGeom prst="rect">
              <a:avLst/>
            </a:prstGeom>
          </p:spPr>
        </p:pic>
        <p:pic>
          <p:nvPicPr>
            <p:cNvPr id="9" name="Picture 8">
              <a:extLst>
                <a:ext uri="{FF2B5EF4-FFF2-40B4-BE49-F238E27FC236}">
                  <a16:creationId xmlns:a16="http://schemas.microsoft.com/office/drawing/2014/main" id="{1CFF6C78-8B1F-E8F0-0781-D37C528EC4A1}"/>
                </a:ext>
              </a:extLst>
            </p:cNvPr>
            <p:cNvPicPr>
              <a:picLocks noChangeAspect="1"/>
            </p:cNvPicPr>
            <p:nvPr userDrawn="1"/>
          </p:nvPicPr>
          <p:blipFill>
            <a:blip r:embed="rId4"/>
            <a:stretch>
              <a:fillRect/>
            </a:stretch>
          </p:blipFill>
          <p:spPr>
            <a:xfrm>
              <a:off x="12648295" y="7999162"/>
              <a:ext cx="497614" cy="269575"/>
            </a:xfrm>
            <a:prstGeom prst="rect">
              <a:avLst/>
            </a:prstGeom>
          </p:spPr>
        </p:pic>
      </p:grpSp>
    </p:spTree>
    <p:extLst>
      <p:ext uri="{BB962C8B-B14F-4D97-AF65-F5344CB8AC3E}">
        <p14:creationId xmlns:p14="http://schemas.microsoft.com/office/powerpoint/2010/main" val="357230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9" y="1744020"/>
            <a:ext cx="5938789" cy="5110139"/>
          </a:xfrm>
        </p:spPr>
        <p:txBody>
          <a:bodyPr anchor="t">
            <a:normAutofit/>
          </a:bodyPr>
          <a:lstStyle>
            <a:lvl1pPr>
              <a:defRPr sz="6000" b="0" i="0" u="sng">
                <a:latin typeface="Futura Next Book" panose="020B0502020204020303" pitchFamily="34" charset="77"/>
              </a:defRPr>
            </a:lvl1pPr>
          </a:lstStyle>
          <a:p>
            <a:r>
              <a:rPr lang="en-GB" dirty="0"/>
              <a:t>at the end of this session:</a:t>
            </a:r>
            <a:endParaRPr lang="en-US" dirty="0"/>
          </a:p>
        </p:txBody>
      </p:sp>
      <p:sp>
        <p:nvSpPr>
          <p:cNvPr id="3" name="Content Placeholder 2"/>
          <p:cNvSpPr>
            <a:spLocks noGrp="1"/>
          </p:cNvSpPr>
          <p:nvPr>
            <p:ph idx="1"/>
          </p:nvPr>
        </p:nvSpPr>
        <p:spPr>
          <a:xfrm>
            <a:off x="7787487" y="1705573"/>
            <a:ext cx="6285545" cy="5110139"/>
          </a:xfrm>
        </p:spPr>
        <p:txBody>
          <a:bodyPr>
            <a:normAutofit/>
          </a:bodyPr>
          <a:lstStyle>
            <a:lvl1pPr>
              <a:defRPr sz="1800" b="0" i="0">
                <a:latin typeface="Futura Next Light" panose="020B0402020204020303" pitchFamily="34" charset="77"/>
              </a:defRPr>
            </a:lvl1pPr>
            <a:lvl2pPr>
              <a:defRPr sz="1600" b="0" i="0">
                <a:latin typeface="Futura Next Light" panose="020B0402020204020303" pitchFamily="34" charset="77"/>
              </a:defRPr>
            </a:lvl2pPr>
            <a:lvl3pPr>
              <a:defRPr sz="1400" b="0" i="0">
                <a:latin typeface="Futura Next Light" panose="020B0402020204020303" pitchFamily="34" charset="77"/>
              </a:defRPr>
            </a:lvl3pPr>
            <a:lvl4pPr>
              <a:defRPr sz="1200" b="0" i="0">
                <a:latin typeface="Futura Next Light" panose="020B0402020204020303" pitchFamily="34" charset="77"/>
              </a:defRPr>
            </a:lvl4pPr>
            <a:lvl5pPr>
              <a:defRPr sz="1200" b="0" i="0">
                <a:latin typeface="Futura Next Light" panose="020B04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solidFill>
                  <a:srgbClr val="7030A0"/>
                </a:solidFill>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grpSp>
        <p:nvGrpSpPr>
          <p:cNvPr id="4" name="Group 3">
            <a:extLst>
              <a:ext uri="{FF2B5EF4-FFF2-40B4-BE49-F238E27FC236}">
                <a16:creationId xmlns:a16="http://schemas.microsoft.com/office/drawing/2014/main" id="{F86616EF-847A-F53B-1E72-93923A2FF060}"/>
              </a:ext>
            </a:extLst>
          </p:cNvPr>
          <p:cNvGrpSpPr/>
          <p:nvPr userDrawn="1"/>
        </p:nvGrpSpPr>
        <p:grpSpPr>
          <a:xfrm>
            <a:off x="12648295" y="7987486"/>
            <a:ext cx="1815538" cy="281251"/>
            <a:chOff x="12648295" y="7987486"/>
            <a:chExt cx="1815538" cy="281251"/>
          </a:xfrm>
        </p:grpSpPr>
        <p:pic>
          <p:nvPicPr>
            <p:cNvPr id="5" name="Picture 4">
              <a:extLst>
                <a:ext uri="{FF2B5EF4-FFF2-40B4-BE49-F238E27FC236}">
                  <a16:creationId xmlns:a16="http://schemas.microsoft.com/office/drawing/2014/main" id="{5E048067-5546-8CE8-4CA4-598FBBE4B48D}"/>
                </a:ext>
              </a:extLst>
            </p:cNvPr>
            <p:cNvPicPr>
              <a:picLocks noChangeAspect="1"/>
            </p:cNvPicPr>
            <p:nvPr userDrawn="1"/>
          </p:nvPicPr>
          <p:blipFill>
            <a:blip r:embed="rId3"/>
            <a:stretch>
              <a:fillRect/>
            </a:stretch>
          </p:blipFill>
          <p:spPr>
            <a:xfrm>
              <a:off x="13320833" y="7987486"/>
              <a:ext cx="1143000" cy="269575"/>
            </a:xfrm>
            <a:prstGeom prst="rect">
              <a:avLst/>
            </a:prstGeom>
          </p:spPr>
        </p:pic>
        <p:pic>
          <p:nvPicPr>
            <p:cNvPr id="9" name="Picture 8">
              <a:extLst>
                <a:ext uri="{FF2B5EF4-FFF2-40B4-BE49-F238E27FC236}">
                  <a16:creationId xmlns:a16="http://schemas.microsoft.com/office/drawing/2014/main" id="{EC72B375-1F87-AB9A-AE3E-47621E7F1AAE}"/>
                </a:ext>
              </a:extLst>
            </p:cNvPr>
            <p:cNvPicPr>
              <a:picLocks noChangeAspect="1"/>
            </p:cNvPicPr>
            <p:nvPr userDrawn="1"/>
          </p:nvPicPr>
          <p:blipFill>
            <a:blip r:embed="rId4"/>
            <a:stretch>
              <a:fillRect/>
            </a:stretch>
          </p:blipFill>
          <p:spPr>
            <a:xfrm>
              <a:off x="12648295" y="7999162"/>
              <a:ext cx="497614" cy="269575"/>
            </a:xfrm>
            <a:prstGeom prst="rect">
              <a:avLst/>
            </a:prstGeom>
          </p:spPr>
        </p:pic>
      </p:grpSp>
    </p:spTree>
    <p:extLst>
      <p:ext uri="{BB962C8B-B14F-4D97-AF65-F5344CB8AC3E}">
        <p14:creationId xmlns:p14="http://schemas.microsoft.com/office/powerpoint/2010/main" val="1185925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7F75F5-6C98-DBFA-94FB-7CB1BC2F08E3}"/>
              </a:ext>
            </a:extLst>
          </p:cNvPr>
          <p:cNvSpPr/>
          <p:nvPr userDrawn="1"/>
        </p:nvSpPr>
        <p:spPr>
          <a:xfrm>
            <a:off x="7470183" y="7177"/>
            <a:ext cx="7772306" cy="8563736"/>
          </a:xfrm>
          <a:prstGeom prst="rect">
            <a:avLst/>
          </a:prstGeom>
          <a:solidFill>
            <a:srgbClr val="1E0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5948585"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095929"/>
            <a:ext cx="5743469" cy="5272906"/>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6097440" cy="365794"/>
          </a:xfrm>
        </p:spPr>
        <p:txBody>
          <a:bodyPr>
            <a:noAutofit/>
          </a:bodyPr>
          <a:lstStyle>
            <a:lvl1pPr marL="0" indent="0">
              <a:buNone/>
              <a:defRPr sz="1800" b="0" i="0">
                <a:solidFill>
                  <a:srgbClr val="7030A0"/>
                </a:solidFill>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4" name="TextBox 3">
            <a:extLst>
              <a:ext uri="{FF2B5EF4-FFF2-40B4-BE49-F238E27FC236}">
                <a16:creationId xmlns:a16="http://schemas.microsoft.com/office/drawing/2014/main" id="{5F5C4EE1-82D4-41EB-0B9A-68C1EBD6110F}"/>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a:t>
            </a:r>
            <a:r>
              <a:rPr lang="en-IN" sz="1200" b="0" i="0" dirty="0" err="1">
                <a:solidFill>
                  <a:schemeClr val="tx1">
                    <a:lumMod val="85000"/>
                    <a:lumOff val="15000"/>
                  </a:schemeClr>
                </a:solidFill>
                <a:latin typeface="Futura Next Light" panose="020B0402020204020303" pitchFamily="34" charset="77"/>
              </a:rPr>
              <a:t>india</a:t>
            </a:r>
            <a:r>
              <a:rPr lang="en-IN" sz="1200" b="0" i="0" dirty="0">
                <a:solidFill>
                  <a:schemeClr val="tx1">
                    <a:lumMod val="85000"/>
                    <a:lumOff val="15000"/>
                  </a:schemeClr>
                </a:solidFill>
                <a:latin typeface="Futura Next Light" panose="020B0402020204020303" pitchFamily="34" charset="77"/>
              </a:rPr>
              <a:t> experience studio</a:t>
            </a:r>
          </a:p>
        </p:txBody>
      </p:sp>
      <p:grpSp>
        <p:nvGrpSpPr>
          <p:cNvPr id="5" name="Group 4">
            <a:extLst>
              <a:ext uri="{FF2B5EF4-FFF2-40B4-BE49-F238E27FC236}">
                <a16:creationId xmlns:a16="http://schemas.microsoft.com/office/drawing/2014/main" id="{EA0190F3-604C-E52B-E642-63BA0A9D4648}"/>
              </a:ext>
            </a:extLst>
          </p:cNvPr>
          <p:cNvGrpSpPr/>
          <p:nvPr userDrawn="1"/>
        </p:nvGrpSpPr>
        <p:grpSpPr>
          <a:xfrm>
            <a:off x="12648295" y="7987486"/>
            <a:ext cx="1815538" cy="281251"/>
            <a:chOff x="12648295" y="7987486"/>
            <a:chExt cx="1815538" cy="281251"/>
          </a:xfrm>
        </p:grpSpPr>
        <p:pic>
          <p:nvPicPr>
            <p:cNvPr id="9" name="Picture 8">
              <a:extLst>
                <a:ext uri="{FF2B5EF4-FFF2-40B4-BE49-F238E27FC236}">
                  <a16:creationId xmlns:a16="http://schemas.microsoft.com/office/drawing/2014/main" id="{41AC036E-4E71-1C21-D8DE-147710C71FC2}"/>
                </a:ext>
              </a:extLst>
            </p:cNvPr>
            <p:cNvPicPr>
              <a:picLocks noChangeAspect="1"/>
            </p:cNvPicPr>
            <p:nvPr userDrawn="1"/>
          </p:nvPicPr>
          <p:blipFill>
            <a:blip r:embed="rId3"/>
            <a:stretch>
              <a:fillRect/>
            </a:stretch>
          </p:blipFill>
          <p:spPr>
            <a:xfrm>
              <a:off x="13320833" y="7987486"/>
              <a:ext cx="1143000" cy="269575"/>
            </a:xfrm>
            <a:prstGeom prst="rect">
              <a:avLst/>
            </a:prstGeom>
          </p:spPr>
        </p:pic>
        <p:pic>
          <p:nvPicPr>
            <p:cNvPr id="10" name="Picture 9">
              <a:extLst>
                <a:ext uri="{FF2B5EF4-FFF2-40B4-BE49-F238E27FC236}">
                  <a16:creationId xmlns:a16="http://schemas.microsoft.com/office/drawing/2014/main" id="{36A9D03D-5631-7A49-7F86-5BB42FF82E65}"/>
                </a:ext>
              </a:extLst>
            </p:cNvPr>
            <p:cNvPicPr>
              <a:picLocks noChangeAspect="1"/>
            </p:cNvPicPr>
            <p:nvPr userDrawn="1"/>
          </p:nvPicPr>
          <p:blipFill>
            <a:blip r:embed="rId4"/>
            <a:stretch>
              <a:fillRect/>
            </a:stretch>
          </p:blipFill>
          <p:spPr>
            <a:xfrm>
              <a:off x="12648295" y="7999162"/>
              <a:ext cx="497614" cy="269575"/>
            </a:xfrm>
            <a:prstGeom prst="rect">
              <a:avLst/>
            </a:prstGeom>
          </p:spPr>
        </p:pic>
      </p:grpSp>
    </p:spTree>
    <p:extLst>
      <p:ext uri="{BB962C8B-B14F-4D97-AF65-F5344CB8AC3E}">
        <p14:creationId xmlns:p14="http://schemas.microsoft.com/office/powerpoint/2010/main" val="337578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11" name="Rectangle 10">
            <a:extLst>
              <a:ext uri="{FF2B5EF4-FFF2-40B4-BE49-F238E27FC236}">
                <a16:creationId xmlns:a16="http://schemas.microsoft.com/office/drawing/2014/main" id="{7D7F75F5-6C98-DBFA-94FB-7CB1BC2F08E3}"/>
              </a:ext>
            </a:extLst>
          </p:cNvPr>
          <p:cNvSpPr/>
          <p:nvPr userDrawn="1"/>
        </p:nvSpPr>
        <p:spPr>
          <a:xfrm>
            <a:off x="7470183" y="7177"/>
            <a:ext cx="7772306" cy="85637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047638" y="945224"/>
            <a:ext cx="5948585"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095929"/>
            <a:ext cx="5743469" cy="5272906"/>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6097440" cy="365794"/>
          </a:xfrm>
        </p:spPr>
        <p:txBody>
          <a:bodyPr>
            <a:noAutofit/>
          </a:bodyPr>
          <a:lstStyle>
            <a:lvl1pPr marL="0" indent="0">
              <a:buNone/>
              <a:defRPr sz="1800" b="0" i="0">
                <a:solidFill>
                  <a:srgbClr val="7030A0"/>
                </a:solidFill>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4" name="TextBox 3">
            <a:extLst>
              <a:ext uri="{FF2B5EF4-FFF2-40B4-BE49-F238E27FC236}">
                <a16:creationId xmlns:a16="http://schemas.microsoft.com/office/drawing/2014/main" id="{5F5C4EE1-82D4-41EB-0B9A-68C1EBD6110F}"/>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a:t>
            </a:r>
            <a:r>
              <a:rPr lang="en-IN" sz="1200" b="0" i="0" dirty="0" err="1">
                <a:solidFill>
                  <a:schemeClr val="tx1">
                    <a:lumMod val="85000"/>
                    <a:lumOff val="15000"/>
                  </a:schemeClr>
                </a:solidFill>
                <a:latin typeface="Futura Next Light" panose="020B0402020204020303" pitchFamily="34" charset="77"/>
              </a:rPr>
              <a:t>india</a:t>
            </a:r>
            <a:r>
              <a:rPr lang="en-IN" sz="1200" b="0" i="0" dirty="0">
                <a:solidFill>
                  <a:schemeClr val="tx1">
                    <a:lumMod val="85000"/>
                    <a:lumOff val="15000"/>
                  </a:schemeClr>
                </a:solidFill>
                <a:latin typeface="Futura Next Light" panose="020B0402020204020303" pitchFamily="34" charset="77"/>
              </a:rPr>
              <a:t> experience studio</a:t>
            </a:r>
          </a:p>
        </p:txBody>
      </p:sp>
      <p:grpSp>
        <p:nvGrpSpPr>
          <p:cNvPr id="5" name="Group 4">
            <a:extLst>
              <a:ext uri="{FF2B5EF4-FFF2-40B4-BE49-F238E27FC236}">
                <a16:creationId xmlns:a16="http://schemas.microsoft.com/office/drawing/2014/main" id="{EA0190F3-604C-E52B-E642-63BA0A9D4648}"/>
              </a:ext>
            </a:extLst>
          </p:cNvPr>
          <p:cNvGrpSpPr/>
          <p:nvPr userDrawn="1"/>
        </p:nvGrpSpPr>
        <p:grpSpPr>
          <a:xfrm>
            <a:off x="12648295" y="7987486"/>
            <a:ext cx="1815538" cy="281251"/>
            <a:chOff x="12648295" y="7987486"/>
            <a:chExt cx="1815538" cy="281251"/>
          </a:xfrm>
        </p:grpSpPr>
        <p:pic>
          <p:nvPicPr>
            <p:cNvPr id="9" name="Picture 8">
              <a:extLst>
                <a:ext uri="{FF2B5EF4-FFF2-40B4-BE49-F238E27FC236}">
                  <a16:creationId xmlns:a16="http://schemas.microsoft.com/office/drawing/2014/main" id="{41AC036E-4E71-1C21-D8DE-147710C71FC2}"/>
                </a:ext>
              </a:extLst>
            </p:cNvPr>
            <p:cNvPicPr>
              <a:picLocks noChangeAspect="1"/>
            </p:cNvPicPr>
            <p:nvPr userDrawn="1"/>
          </p:nvPicPr>
          <p:blipFill>
            <a:blip r:embed="rId3"/>
            <a:stretch>
              <a:fillRect/>
            </a:stretch>
          </p:blipFill>
          <p:spPr>
            <a:xfrm>
              <a:off x="13320833" y="7987486"/>
              <a:ext cx="1143000" cy="269575"/>
            </a:xfrm>
            <a:prstGeom prst="rect">
              <a:avLst/>
            </a:prstGeom>
          </p:spPr>
        </p:pic>
        <p:pic>
          <p:nvPicPr>
            <p:cNvPr id="10" name="Picture 9">
              <a:extLst>
                <a:ext uri="{FF2B5EF4-FFF2-40B4-BE49-F238E27FC236}">
                  <a16:creationId xmlns:a16="http://schemas.microsoft.com/office/drawing/2014/main" id="{36A9D03D-5631-7A49-7F86-5BB42FF82E65}"/>
                </a:ext>
              </a:extLst>
            </p:cNvPr>
            <p:cNvPicPr>
              <a:picLocks noChangeAspect="1"/>
            </p:cNvPicPr>
            <p:nvPr userDrawn="1"/>
          </p:nvPicPr>
          <p:blipFill>
            <a:blip r:embed="rId4"/>
            <a:stretch>
              <a:fillRect/>
            </a:stretch>
          </p:blipFill>
          <p:spPr>
            <a:xfrm>
              <a:off x="12648295" y="7999162"/>
              <a:ext cx="497614" cy="269575"/>
            </a:xfrm>
            <a:prstGeom prst="rect">
              <a:avLst/>
            </a:prstGeom>
          </p:spPr>
        </p:pic>
      </p:grpSp>
    </p:spTree>
    <p:extLst>
      <p:ext uri="{BB962C8B-B14F-4D97-AF65-F5344CB8AC3E}">
        <p14:creationId xmlns:p14="http://schemas.microsoft.com/office/powerpoint/2010/main" val="4008962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F73CDE49-CA03-5E9C-CC2E-9EB6E6FC0039}"/>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pic>
        <p:nvPicPr>
          <p:cNvPr id="11" name="Picture 10" descr="Background pattern&#10;&#10;Description automatically generated">
            <a:extLst>
              <a:ext uri="{FF2B5EF4-FFF2-40B4-BE49-F238E27FC236}">
                <a16:creationId xmlns:a16="http://schemas.microsoft.com/office/drawing/2014/main" id="{0A5F7465-88CD-0202-E515-B3DC28B66F15}"/>
              </a:ext>
            </a:extLst>
          </p:cNvPr>
          <p:cNvPicPr>
            <a:picLocks noChangeAspect="1"/>
          </p:cNvPicPr>
          <p:nvPr userDrawn="1"/>
        </p:nvPicPr>
        <p:blipFill>
          <a:blip r:embed="rId2">
            <a:alphaModFix amt="6000"/>
          </a:blip>
          <a:stretch>
            <a:fillRect/>
          </a:stretch>
        </p:blipFill>
        <p:spPr>
          <a:xfrm>
            <a:off x="-1" y="7177"/>
            <a:ext cx="15238413" cy="8563736"/>
          </a:xfrm>
          <a:prstGeom prst="rect">
            <a:avLst/>
          </a:prstGeom>
        </p:spPr>
      </p:pic>
      <p:sp>
        <p:nvSpPr>
          <p:cNvPr id="2" name="Title 1"/>
          <p:cNvSpPr>
            <a:spLocks noGrp="1"/>
          </p:cNvSpPr>
          <p:nvPr>
            <p:ph type="title" hasCustomPrompt="1"/>
          </p:nvPr>
        </p:nvSpPr>
        <p:spPr>
          <a:xfrm>
            <a:off x="1047641" y="1047964"/>
            <a:ext cx="13266422" cy="1065005"/>
          </a:xfrm>
        </p:spPr>
        <p:txBody>
          <a:bodyPr anchor="t">
            <a:normAutofit/>
          </a:bodyPr>
          <a:lstStyle>
            <a:lvl1pPr>
              <a:defRPr sz="3200" b="0" i="0" u="sng">
                <a:latin typeface="Futura Next Book" panose="020B0502020204020303" pitchFamily="34" charset="77"/>
              </a:defRPr>
            </a:lvl1pPr>
          </a:lstStyle>
          <a:p>
            <a:r>
              <a:rPr lang="en-GB" dirty="0"/>
              <a:t>click to edit master title style</a:t>
            </a:r>
            <a:endParaRPr lang="en-US" dirty="0"/>
          </a:p>
        </p:txBody>
      </p:sp>
      <p:sp>
        <p:nvSpPr>
          <p:cNvPr id="3" name="Content Placeholder 2"/>
          <p:cNvSpPr>
            <a:spLocks noGrp="1"/>
          </p:cNvSpPr>
          <p:nvPr>
            <p:ph sz="half" idx="1"/>
          </p:nvPr>
        </p:nvSpPr>
        <p:spPr>
          <a:xfrm>
            <a:off x="1047641"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Slide Number Placeholder 6"/>
          <p:cNvSpPr>
            <a:spLocks noGrp="1"/>
          </p:cNvSpPr>
          <p:nvPr>
            <p:ph type="sldNum" sz="quarter" idx="12"/>
          </p:nvPr>
        </p:nvSpPr>
        <p:spPr>
          <a:xfrm>
            <a:off x="11471045" y="7886430"/>
            <a:ext cx="3428643" cy="456322"/>
          </a:xfrm>
        </p:spPr>
        <p:txBody>
          <a:bodyPr/>
          <a:lstStyle>
            <a:lvl1pPr>
              <a:defRPr sz="1200" b="0" i="0">
                <a:solidFill>
                  <a:schemeClr val="tx1">
                    <a:lumMod val="85000"/>
                    <a:lumOff val="15000"/>
                  </a:schemeClr>
                </a:solidFill>
                <a:latin typeface="Futura Next Light" panose="020B0402020204020303" pitchFamily="34" charset="77"/>
              </a:defRPr>
            </a:lvl1pPr>
          </a:lstStyle>
          <a:p>
            <a:fld id="{51DC41D6-638F-0445-836B-B263E0D58B4B}" type="slidenum">
              <a:rPr lang="en-US" smtClean="0"/>
              <a:pPr/>
              <a:t>‹#›</a:t>
            </a:fld>
            <a:endParaRPr lang="en-US" dirty="0"/>
          </a:p>
        </p:txBody>
      </p:sp>
      <p:sp>
        <p:nvSpPr>
          <p:cNvPr id="8" name="Rectangle 7">
            <a:extLst>
              <a:ext uri="{FF2B5EF4-FFF2-40B4-BE49-F238E27FC236}">
                <a16:creationId xmlns:a16="http://schemas.microsoft.com/office/drawing/2014/main" id="{11533707-37B2-CB5C-C219-B928A1723660}"/>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140E5AFE-8E1A-524D-399D-CBDF31DAFD7A}"/>
              </a:ext>
            </a:extLst>
          </p:cNvPr>
          <p:cNvSpPr>
            <a:spLocks noGrp="1"/>
          </p:cNvSpPr>
          <p:nvPr>
            <p:ph sz="half" idx="13"/>
          </p:nvPr>
        </p:nvSpPr>
        <p:spPr>
          <a:xfrm>
            <a:off x="7837737" y="2281609"/>
            <a:ext cx="6476326" cy="5438166"/>
          </a:xfrm>
        </p:spPr>
        <p:txBody>
          <a:bodyPr>
            <a:normAutofit/>
          </a:bodyPr>
          <a:lstStyle>
            <a:lvl1pPr>
              <a:defRPr sz="1600" b="0" i="0">
                <a:latin typeface="Futura Next Book" panose="020B0502020204020303" pitchFamily="34" charset="77"/>
              </a:defRPr>
            </a:lvl1pPr>
            <a:lvl2pPr>
              <a:defRPr sz="1400" b="0" i="0">
                <a:latin typeface="Futura Next Book" panose="020B0502020204020303" pitchFamily="34" charset="77"/>
              </a:defRPr>
            </a:lvl2pPr>
            <a:lvl3pPr>
              <a:defRPr sz="12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Text Placeholder 16">
            <a:extLst>
              <a:ext uri="{FF2B5EF4-FFF2-40B4-BE49-F238E27FC236}">
                <a16:creationId xmlns:a16="http://schemas.microsoft.com/office/drawing/2014/main" id="{D03368E4-5E28-5A54-61CB-863B7ABC5515}"/>
              </a:ext>
            </a:extLst>
          </p:cNvPr>
          <p:cNvSpPr>
            <a:spLocks noGrp="1"/>
          </p:cNvSpPr>
          <p:nvPr>
            <p:ph type="body" sz="quarter" idx="14" hasCustomPrompt="1"/>
          </p:nvPr>
        </p:nvSpPr>
        <p:spPr>
          <a:xfrm>
            <a:off x="1047639" y="435591"/>
            <a:ext cx="5743468" cy="288925"/>
          </a:xfrm>
        </p:spPr>
        <p:txBody>
          <a:bodyPr>
            <a:noAutofit/>
          </a:bodyPr>
          <a:lstStyle>
            <a:lvl1pPr marL="0" indent="0">
              <a:buNone/>
              <a:defRPr sz="1800" b="0" i="0">
                <a:solidFill>
                  <a:srgbClr val="7030A0"/>
                </a:solidFill>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grpSp>
        <p:nvGrpSpPr>
          <p:cNvPr id="4" name="Group 3">
            <a:extLst>
              <a:ext uri="{FF2B5EF4-FFF2-40B4-BE49-F238E27FC236}">
                <a16:creationId xmlns:a16="http://schemas.microsoft.com/office/drawing/2014/main" id="{DD58E8CD-2EAF-3E5B-E36E-EDFF5A747F13}"/>
              </a:ext>
            </a:extLst>
          </p:cNvPr>
          <p:cNvGrpSpPr/>
          <p:nvPr userDrawn="1"/>
        </p:nvGrpSpPr>
        <p:grpSpPr>
          <a:xfrm>
            <a:off x="12648295" y="7987486"/>
            <a:ext cx="1815538" cy="281251"/>
            <a:chOff x="12648295" y="7987486"/>
            <a:chExt cx="1815538" cy="281251"/>
          </a:xfrm>
        </p:grpSpPr>
        <p:pic>
          <p:nvPicPr>
            <p:cNvPr id="5" name="Picture 4">
              <a:extLst>
                <a:ext uri="{FF2B5EF4-FFF2-40B4-BE49-F238E27FC236}">
                  <a16:creationId xmlns:a16="http://schemas.microsoft.com/office/drawing/2014/main" id="{B9128D2F-E335-6DB7-5545-9F822B517A55}"/>
                </a:ext>
              </a:extLst>
            </p:cNvPr>
            <p:cNvPicPr>
              <a:picLocks noChangeAspect="1"/>
            </p:cNvPicPr>
            <p:nvPr userDrawn="1"/>
          </p:nvPicPr>
          <p:blipFill>
            <a:blip r:embed="rId3"/>
            <a:stretch>
              <a:fillRect/>
            </a:stretch>
          </p:blipFill>
          <p:spPr>
            <a:xfrm>
              <a:off x="13320833" y="7987486"/>
              <a:ext cx="1143000" cy="269575"/>
            </a:xfrm>
            <a:prstGeom prst="rect">
              <a:avLst/>
            </a:prstGeom>
          </p:spPr>
        </p:pic>
        <p:pic>
          <p:nvPicPr>
            <p:cNvPr id="6" name="Picture 5">
              <a:extLst>
                <a:ext uri="{FF2B5EF4-FFF2-40B4-BE49-F238E27FC236}">
                  <a16:creationId xmlns:a16="http://schemas.microsoft.com/office/drawing/2014/main" id="{316C67A2-B00D-4245-B83A-58BBE1EADBB7}"/>
                </a:ext>
              </a:extLst>
            </p:cNvPr>
            <p:cNvPicPr>
              <a:picLocks noChangeAspect="1"/>
            </p:cNvPicPr>
            <p:nvPr userDrawn="1"/>
          </p:nvPicPr>
          <p:blipFill>
            <a:blip r:embed="rId4"/>
            <a:stretch>
              <a:fillRect/>
            </a:stretch>
          </p:blipFill>
          <p:spPr>
            <a:xfrm>
              <a:off x="12648295" y="7999162"/>
              <a:ext cx="497614" cy="269575"/>
            </a:xfrm>
            <a:prstGeom prst="rect">
              <a:avLst/>
            </a:prstGeom>
          </p:spPr>
        </p:pic>
      </p:grpSp>
    </p:spTree>
    <p:extLst>
      <p:ext uri="{BB962C8B-B14F-4D97-AF65-F5344CB8AC3E}">
        <p14:creationId xmlns:p14="http://schemas.microsoft.com/office/powerpoint/2010/main" val="4100995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8B5409AF-39AF-232F-4C9D-882A53DFE384}"/>
              </a:ext>
            </a:extLst>
          </p:cNvPr>
          <p:cNvPicPr>
            <a:picLocks noChangeAspect="1"/>
          </p:cNvPicPr>
          <p:nvPr userDrawn="1"/>
        </p:nvPicPr>
        <p:blipFill>
          <a:blip r:embed="rId2">
            <a:alphaModFix amt="6000"/>
          </a:blip>
          <a:stretch>
            <a:fillRect/>
          </a:stretch>
        </p:blipFill>
        <p:spPr>
          <a:xfrm>
            <a:off x="4076" y="0"/>
            <a:ext cx="15238413" cy="8563736"/>
          </a:xfrm>
          <a:prstGeom prst="rect">
            <a:avLst/>
          </a:prstGeom>
        </p:spPr>
      </p:pic>
      <p:sp>
        <p:nvSpPr>
          <p:cNvPr id="2" name="Title 1"/>
          <p:cNvSpPr>
            <a:spLocks noGrp="1"/>
          </p:cNvSpPr>
          <p:nvPr>
            <p:ph type="title" hasCustomPrompt="1"/>
          </p:nvPr>
        </p:nvSpPr>
        <p:spPr>
          <a:xfrm>
            <a:off x="1047638" y="945224"/>
            <a:ext cx="13143131" cy="1006866"/>
          </a:xfrm>
        </p:spPr>
        <p:txBody>
          <a:bodyPr>
            <a:normAutofit/>
          </a:bodyPr>
          <a:lstStyle>
            <a:lvl1pPr>
              <a:defRPr sz="3600" b="0" i="0" u="sng">
                <a:latin typeface="Futura Next Book" panose="020B0502020204020303" pitchFamily="34" charset="77"/>
              </a:defRPr>
            </a:lvl1pPr>
          </a:lstStyle>
          <a:p>
            <a:r>
              <a:rPr lang="en-GB" dirty="0"/>
              <a:t>course module </a:t>
            </a:r>
            <a:r>
              <a:rPr lang="en-GB" dirty="0" err="1"/>
              <a:t>tite</a:t>
            </a:r>
            <a:endParaRPr lang="en-US" dirty="0"/>
          </a:p>
        </p:txBody>
      </p:sp>
      <p:sp>
        <p:nvSpPr>
          <p:cNvPr id="3" name="Content Placeholder 2"/>
          <p:cNvSpPr>
            <a:spLocks noGrp="1"/>
          </p:cNvSpPr>
          <p:nvPr>
            <p:ph idx="1"/>
          </p:nvPr>
        </p:nvSpPr>
        <p:spPr>
          <a:xfrm>
            <a:off x="1047638" y="2258695"/>
            <a:ext cx="7356623" cy="5110139"/>
          </a:xfrm>
        </p:spPr>
        <p:txBody>
          <a:bodyPr>
            <a:normAutofit/>
          </a:bodyPr>
          <a:lstStyle>
            <a:lvl1pPr>
              <a:defRPr sz="1800" b="0" i="0">
                <a:latin typeface="Futura Next Book" panose="020B0502020204020303" pitchFamily="34" charset="77"/>
              </a:defRPr>
            </a:lvl1pPr>
            <a:lvl2pPr>
              <a:defRPr sz="1600" b="0" i="0">
                <a:latin typeface="Futura Next Book" panose="020B0502020204020303" pitchFamily="34" charset="77"/>
              </a:defRPr>
            </a:lvl2pPr>
            <a:lvl3pPr>
              <a:defRPr sz="1400" b="0" i="0">
                <a:latin typeface="Futura Next Book" panose="020B0502020204020303" pitchFamily="34" charset="77"/>
              </a:defRPr>
            </a:lvl3pPr>
            <a:lvl4pPr>
              <a:defRPr sz="1200" b="0" i="0">
                <a:latin typeface="Futura Next Book" panose="020B0502020204020303" pitchFamily="34" charset="77"/>
              </a:defRPr>
            </a:lvl4pPr>
            <a:lvl5pPr>
              <a:defRPr sz="1200" b="0" i="0">
                <a:latin typeface="Futura Next Book" panose="020B0502020204020303" pitchFamily="34"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p:cNvSpPr>
            <a:spLocks noGrp="1"/>
          </p:cNvSpPr>
          <p:nvPr>
            <p:ph type="sldNum" sz="quarter" idx="12"/>
          </p:nvPr>
        </p:nvSpPr>
        <p:spPr>
          <a:xfrm>
            <a:off x="11460772" y="7888415"/>
            <a:ext cx="3428643" cy="460294"/>
          </a:xfrm>
        </p:spPr>
        <p:txBody>
          <a:bodyPr/>
          <a:lstStyle/>
          <a:p>
            <a:fld id="{51DC41D6-638F-0445-836B-B263E0D58B4B}" type="slidenum">
              <a:rPr lang="en-US" smtClean="0"/>
              <a:t>‹#›</a:t>
            </a:fld>
            <a:endParaRPr lang="en-US" dirty="0"/>
          </a:p>
        </p:txBody>
      </p:sp>
      <p:sp>
        <p:nvSpPr>
          <p:cNvPr id="8" name="Rectangle 7">
            <a:extLst>
              <a:ext uri="{FF2B5EF4-FFF2-40B4-BE49-F238E27FC236}">
                <a16:creationId xmlns:a16="http://schemas.microsoft.com/office/drawing/2014/main" id="{BA7C1BB6-788C-8ED3-FDA3-FCD2349B9F1F}"/>
              </a:ext>
            </a:extLst>
          </p:cNvPr>
          <p:cNvSpPr/>
          <p:nvPr userDrawn="1"/>
        </p:nvSpPr>
        <p:spPr>
          <a:xfrm>
            <a:off x="0" y="0"/>
            <a:ext cx="246580" cy="8570913"/>
          </a:xfrm>
          <a:prstGeom prst="rect">
            <a:avLst/>
          </a:prstGeom>
          <a:solidFill>
            <a:srgbClr val="FF7B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458A2B94-0213-22A2-F75E-776F45D7641B}"/>
              </a:ext>
            </a:extLst>
          </p:cNvPr>
          <p:cNvSpPr>
            <a:spLocks noGrp="1"/>
          </p:cNvSpPr>
          <p:nvPr>
            <p:ph type="body" sz="quarter" idx="13" hasCustomPrompt="1"/>
          </p:nvPr>
        </p:nvSpPr>
        <p:spPr>
          <a:xfrm>
            <a:off x="1047639" y="435591"/>
            <a:ext cx="5743468" cy="288925"/>
          </a:xfrm>
        </p:spPr>
        <p:txBody>
          <a:bodyPr>
            <a:noAutofit/>
          </a:bodyPr>
          <a:lstStyle>
            <a:lvl1pPr marL="0" indent="0">
              <a:buNone/>
              <a:defRPr sz="1800" b="0" i="0">
                <a:solidFill>
                  <a:srgbClr val="7030A0"/>
                </a:solidFill>
                <a:latin typeface="Futura Next Book" panose="020B0502020204020303" pitchFamily="34" charset="77"/>
              </a:defRPr>
            </a:lvl1pPr>
            <a:lvl2pPr marL="571409" indent="0">
              <a:buNone/>
              <a:defRPr sz="1800"/>
            </a:lvl2pPr>
            <a:lvl3pPr marL="1142817" indent="0">
              <a:buNone/>
              <a:defRPr sz="1800"/>
            </a:lvl3pPr>
            <a:lvl4pPr marL="1714226" indent="0">
              <a:buNone/>
              <a:defRPr sz="1800"/>
            </a:lvl4pPr>
            <a:lvl5pPr marL="2285635" indent="0">
              <a:buNone/>
              <a:defRPr sz="1800"/>
            </a:lvl5pPr>
          </a:lstStyle>
          <a:p>
            <a:pPr lvl="0"/>
            <a:r>
              <a:rPr lang="en-GB" dirty="0"/>
              <a:t>course title goes ere</a:t>
            </a:r>
          </a:p>
        </p:txBody>
      </p:sp>
      <p:sp>
        <p:nvSpPr>
          <p:cNvPr id="10" name="Picture Placeholder 9">
            <a:extLst>
              <a:ext uri="{FF2B5EF4-FFF2-40B4-BE49-F238E27FC236}">
                <a16:creationId xmlns:a16="http://schemas.microsoft.com/office/drawing/2014/main" id="{FF16B62E-3195-20B2-7204-E02D51EF869C}"/>
              </a:ext>
            </a:extLst>
          </p:cNvPr>
          <p:cNvSpPr>
            <a:spLocks noGrp="1"/>
          </p:cNvSpPr>
          <p:nvPr>
            <p:ph type="pic" sz="quarter" idx="14"/>
          </p:nvPr>
        </p:nvSpPr>
        <p:spPr>
          <a:xfrm>
            <a:off x="8689757" y="2273536"/>
            <a:ext cx="5774076" cy="5110139"/>
          </a:xfrm>
        </p:spPr>
        <p:txBody>
          <a:bodyPr/>
          <a:lstStyle>
            <a:lvl1pPr marL="0" indent="0">
              <a:buNone/>
              <a:defRPr/>
            </a:lvl1pPr>
          </a:lstStyle>
          <a:p>
            <a:endParaRPr lang="en-US" dirty="0"/>
          </a:p>
        </p:txBody>
      </p:sp>
      <p:sp>
        <p:nvSpPr>
          <p:cNvPr id="11" name="TextBox 10">
            <a:extLst>
              <a:ext uri="{FF2B5EF4-FFF2-40B4-BE49-F238E27FC236}">
                <a16:creationId xmlns:a16="http://schemas.microsoft.com/office/drawing/2014/main" id="{0BA592A5-8BA7-DAC2-01B2-AB97F3A35C87}"/>
              </a:ext>
            </a:extLst>
          </p:cNvPr>
          <p:cNvSpPr txBox="1"/>
          <p:nvPr userDrawn="1"/>
        </p:nvSpPr>
        <p:spPr>
          <a:xfrm>
            <a:off x="946634" y="7980062"/>
            <a:ext cx="7621858" cy="276999"/>
          </a:xfrm>
          <a:prstGeom prst="rect">
            <a:avLst/>
          </a:prstGeom>
          <a:noFill/>
        </p:spPr>
        <p:txBody>
          <a:bodyPr wrap="square">
            <a:spAutoFit/>
          </a:bodyPr>
          <a:lstStyle/>
          <a:p>
            <a:pPr algn="l"/>
            <a:r>
              <a:rPr lang="en-IN" sz="1200" b="0" i="0" dirty="0">
                <a:solidFill>
                  <a:schemeClr val="tx1">
                    <a:lumMod val="85000"/>
                    <a:lumOff val="15000"/>
                  </a:schemeClr>
                </a:solidFill>
                <a:latin typeface="Futura Next Light" panose="020B0402020204020303" pitchFamily="34" charset="77"/>
              </a:rPr>
              <a:t>boot camp . India experience studio</a:t>
            </a:r>
          </a:p>
        </p:txBody>
      </p:sp>
      <p:grpSp>
        <p:nvGrpSpPr>
          <p:cNvPr id="4" name="Group 3">
            <a:extLst>
              <a:ext uri="{FF2B5EF4-FFF2-40B4-BE49-F238E27FC236}">
                <a16:creationId xmlns:a16="http://schemas.microsoft.com/office/drawing/2014/main" id="{803984D6-AFB7-6AA5-7B7B-C97C8EE8FB8C}"/>
              </a:ext>
            </a:extLst>
          </p:cNvPr>
          <p:cNvGrpSpPr/>
          <p:nvPr userDrawn="1"/>
        </p:nvGrpSpPr>
        <p:grpSpPr>
          <a:xfrm>
            <a:off x="12648295" y="7987486"/>
            <a:ext cx="1815538" cy="281251"/>
            <a:chOff x="12648295" y="7987486"/>
            <a:chExt cx="1815538" cy="281251"/>
          </a:xfrm>
        </p:grpSpPr>
        <p:pic>
          <p:nvPicPr>
            <p:cNvPr id="5" name="Picture 4">
              <a:extLst>
                <a:ext uri="{FF2B5EF4-FFF2-40B4-BE49-F238E27FC236}">
                  <a16:creationId xmlns:a16="http://schemas.microsoft.com/office/drawing/2014/main" id="{FE81C76A-5308-7B40-8C30-3BA3A0098913}"/>
                </a:ext>
              </a:extLst>
            </p:cNvPr>
            <p:cNvPicPr>
              <a:picLocks noChangeAspect="1"/>
            </p:cNvPicPr>
            <p:nvPr userDrawn="1"/>
          </p:nvPicPr>
          <p:blipFill>
            <a:blip r:embed="rId3"/>
            <a:stretch>
              <a:fillRect/>
            </a:stretch>
          </p:blipFill>
          <p:spPr>
            <a:xfrm>
              <a:off x="13320833" y="7987486"/>
              <a:ext cx="1143000" cy="269575"/>
            </a:xfrm>
            <a:prstGeom prst="rect">
              <a:avLst/>
            </a:prstGeom>
          </p:spPr>
        </p:pic>
        <p:pic>
          <p:nvPicPr>
            <p:cNvPr id="9" name="Picture 8">
              <a:extLst>
                <a:ext uri="{FF2B5EF4-FFF2-40B4-BE49-F238E27FC236}">
                  <a16:creationId xmlns:a16="http://schemas.microsoft.com/office/drawing/2014/main" id="{E6EECFC7-54F2-E8C5-C87D-E97667F38FA0}"/>
                </a:ext>
              </a:extLst>
            </p:cNvPr>
            <p:cNvPicPr>
              <a:picLocks noChangeAspect="1"/>
            </p:cNvPicPr>
            <p:nvPr userDrawn="1"/>
          </p:nvPicPr>
          <p:blipFill>
            <a:blip r:embed="rId4"/>
            <a:stretch>
              <a:fillRect/>
            </a:stretch>
          </p:blipFill>
          <p:spPr>
            <a:xfrm>
              <a:off x="12648295" y="7999162"/>
              <a:ext cx="497614" cy="269575"/>
            </a:xfrm>
            <a:prstGeom prst="rect">
              <a:avLst/>
            </a:prstGeom>
          </p:spPr>
        </p:pic>
      </p:grpSp>
    </p:spTree>
    <p:extLst>
      <p:ext uri="{BB962C8B-B14F-4D97-AF65-F5344CB8AC3E}">
        <p14:creationId xmlns:p14="http://schemas.microsoft.com/office/powerpoint/2010/main" val="2754632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47641" y="456322"/>
            <a:ext cx="13143131" cy="165664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47641" y="2281609"/>
            <a:ext cx="13143131" cy="543816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47641" y="7943967"/>
            <a:ext cx="3428643" cy="456322"/>
          </a:xfrm>
          <a:prstGeom prst="rect">
            <a:avLst/>
          </a:prstGeom>
        </p:spPr>
        <p:txBody>
          <a:bodyPr vert="horz" lIns="91440" tIns="45720" rIns="91440" bIns="45720" rtlCol="0" anchor="ctr"/>
          <a:lstStyle>
            <a:lvl1pPr algn="l">
              <a:defRPr sz="1500">
                <a:solidFill>
                  <a:schemeClr val="tx1">
                    <a:tint val="75000"/>
                  </a:schemeClr>
                </a:solidFill>
              </a:defRPr>
            </a:lvl1pPr>
          </a:lstStyle>
          <a:p>
            <a:fld id="{D3B9B8AE-01C4-8F46-9B43-2B90D5796683}" type="datetimeFigureOut">
              <a:rPr lang="en-US" smtClean="0"/>
              <a:t>9/8/22</a:t>
            </a:fld>
            <a:endParaRPr lang="en-US" dirty="0"/>
          </a:p>
        </p:txBody>
      </p:sp>
      <p:sp>
        <p:nvSpPr>
          <p:cNvPr id="5" name="Footer Placeholder 4"/>
          <p:cNvSpPr>
            <a:spLocks noGrp="1"/>
          </p:cNvSpPr>
          <p:nvPr>
            <p:ph type="ftr" sz="quarter" idx="3"/>
          </p:nvPr>
        </p:nvSpPr>
        <p:spPr>
          <a:xfrm>
            <a:off x="5047725" y="7943967"/>
            <a:ext cx="5142964" cy="456322"/>
          </a:xfrm>
          <a:prstGeom prst="rect">
            <a:avLst/>
          </a:prstGeom>
        </p:spPr>
        <p:txBody>
          <a:bodyPr vert="horz" lIns="91440" tIns="45720" rIns="91440" bIns="45720" rtlCol="0" anchor="ctr"/>
          <a:lstStyle>
            <a:lvl1pPr algn="ctr">
              <a:defRPr sz="15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62129" y="7943967"/>
            <a:ext cx="3428643" cy="456322"/>
          </a:xfrm>
          <a:prstGeom prst="rect">
            <a:avLst/>
          </a:prstGeom>
        </p:spPr>
        <p:txBody>
          <a:bodyPr vert="horz" lIns="91440" tIns="45720" rIns="91440" bIns="45720" rtlCol="0" anchor="ctr"/>
          <a:lstStyle>
            <a:lvl1pPr algn="r">
              <a:defRPr sz="1500">
                <a:solidFill>
                  <a:schemeClr val="tx1">
                    <a:tint val="75000"/>
                  </a:schemeClr>
                </a:solidFill>
              </a:defRPr>
            </a:lvl1pPr>
          </a:lstStyle>
          <a:p>
            <a:fld id="{51DC41D6-638F-0445-836B-B263E0D58B4B}" type="slidenum">
              <a:rPr lang="en-US" smtClean="0"/>
              <a:t>‹#›</a:t>
            </a:fld>
            <a:endParaRPr lang="en-US" dirty="0"/>
          </a:p>
        </p:txBody>
      </p:sp>
    </p:spTree>
    <p:extLst>
      <p:ext uri="{BB962C8B-B14F-4D97-AF65-F5344CB8AC3E}">
        <p14:creationId xmlns:p14="http://schemas.microsoft.com/office/powerpoint/2010/main" val="121956047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711" r:id="rId6"/>
    <p:sldLayoutId id="2147483713" r:id="rId7"/>
    <p:sldLayoutId id="2147483664" r:id="rId8"/>
    <p:sldLayoutId id="2147483675" r:id="rId9"/>
    <p:sldLayoutId id="2147483679" r:id="rId10"/>
    <p:sldLayoutId id="2147483672" r:id="rId11"/>
    <p:sldLayoutId id="2147483712" r:id="rId12"/>
    <p:sldLayoutId id="2147483673" r:id="rId13"/>
    <p:sldLayoutId id="2147483677" r:id="rId14"/>
    <p:sldLayoutId id="2147483710" r:id="rId15"/>
    <p:sldLayoutId id="2147483714" r:id="rId16"/>
  </p:sldLayoutIdLst>
  <p:txStyles>
    <p:titleStyle>
      <a:lvl1pPr algn="l" defTabSz="1142817" rtl="0" eaLnBrk="1" latinLnBrk="0" hangingPunct="1">
        <a:lnSpc>
          <a:spcPct val="90000"/>
        </a:lnSpc>
        <a:spcBef>
          <a:spcPct val="0"/>
        </a:spcBef>
        <a:buNone/>
        <a:defRPr sz="5499" kern="1200">
          <a:solidFill>
            <a:schemeClr val="tx1"/>
          </a:solidFill>
          <a:latin typeface="+mj-lt"/>
          <a:ea typeface="+mj-ea"/>
          <a:cs typeface="+mj-cs"/>
        </a:defRPr>
      </a:lvl1pPr>
    </p:titleStyle>
    <p:bodyStyle>
      <a:lvl1pPr marL="285704" indent="-285704" algn="l" defTabSz="1142817" rtl="0" eaLnBrk="1" latinLnBrk="0" hangingPunct="1">
        <a:lnSpc>
          <a:spcPct val="90000"/>
        </a:lnSpc>
        <a:spcBef>
          <a:spcPts val="1250"/>
        </a:spcBef>
        <a:buFont typeface="Arial" panose="020B0604020202020204" pitchFamily="34" charset="0"/>
        <a:buChar char="•"/>
        <a:defRPr sz="3499" kern="1200">
          <a:solidFill>
            <a:schemeClr val="tx1"/>
          </a:solidFill>
          <a:latin typeface="+mn-lt"/>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142817" rtl="0" eaLnBrk="1" latinLnBrk="0" hangingPunct="1">
        <a:defRPr sz="2250" kern="1200">
          <a:solidFill>
            <a:schemeClr val="tx1"/>
          </a:solidFill>
          <a:latin typeface="+mn-lt"/>
          <a:ea typeface="+mn-ea"/>
          <a:cs typeface="+mn-cs"/>
        </a:defRPr>
      </a:lvl1pPr>
      <a:lvl2pPr marL="571409" algn="l" defTabSz="1142817" rtl="0" eaLnBrk="1" latinLnBrk="0" hangingPunct="1">
        <a:defRPr sz="2250" kern="1200">
          <a:solidFill>
            <a:schemeClr val="tx1"/>
          </a:solidFill>
          <a:latin typeface="+mn-lt"/>
          <a:ea typeface="+mn-ea"/>
          <a:cs typeface="+mn-cs"/>
        </a:defRPr>
      </a:lvl2pPr>
      <a:lvl3pPr marL="1142817" algn="l" defTabSz="1142817" rtl="0" eaLnBrk="1" latinLnBrk="0" hangingPunct="1">
        <a:defRPr sz="2250" kern="1200">
          <a:solidFill>
            <a:schemeClr val="tx1"/>
          </a:solidFill>
          <a:latin typeface="+mn-lt"/>
          <a:ea typeface="+mn-ea"/>
          <a:cs typeface="+mn-cs"/>
        </a:defRPr>
      </a:lvl3pPr>
      <a:lvl4pPr marL="1714226" algn="l" defTabSz="1142817" rtl="0" eaLnBrk="1" latinLnBrk="0" hangingPunct="1">
        <a:defRPr sz="2250" kern="1200">
          <a:solidFill>
            <a:schemeClr val="tx1"/>
          </a:solidFill>
          <a:latin typeface="+mn-lt"/>
          <a:ea typeface="+mn-ea"/>
          <a:cs typeface="+mn-cs"/>
        </a:defRPr>
      </a:lvl4pPr>
      <a:lvl5pPr marL="2285634" algn="l" defTabSz="1142817" rtl="0" eaLnBrk="1" latinLnBrk="0" hangingPunct="1">
        <a:defRPr sz="2250" kern="1200">
          <a:solidFill>
            <a:schemeClr val="tx1"/>
          </a:solidFill>
          <a:latin typeface="+mn-lt"/>
          <a:ea typeface="+mn-ea"/>
          <a:cs typeface="+mn-cs"/>
        </a:defRPr>
      </a:lvl5pPr>
      <a:lvl6pPr marL="2857043" algn="l" defTabSz="1142817" rtl="0" eaLnBrk="1" latinLnBrk="0" hangingPunct="1">
        <a:defRPr sz="2250" kern="1200">
          <a:solidFill>
            <a:schemeClr val="tx1"/>
          </a:solidFill>
          <a:latin typeface="+mn-lt"/>
          <a:ea typeface="+mn-ea"/>
          <a:cs typeface="+mn-cs"/>
        </a:defRPr>
      </a:lvl6pPr>
      <a:lvl7pPr marL="3428451" algn="l" defTabSz="1142817" rtl="0" eaLnBrk="1" latinLnBrk="0" hangingPunct="1">
        <a:defRPr sz="2250" kern="1200">
          <a:solidFill>
            <a:schemeClr val="tx1"/>
          </a:solidFill>
          <a:latin typeface="+mn-lt"/>
          <a:ea typeface="+mn-ea"/>
          <a:cs typeface="+mn-cs"/>
        </a:defRPr>
      </a:lvl7pPr>
      <a:lvl8pPr marL="3999860" algn="l" defTabSz="1142817" rtl="0" eaLnBrk="1" latinLnBrk="0" hangingPunct="1">
        <a:defRPr sz="2250" kern="1200">
          <a:solidFill>
            <a:schemeClr val="tx1"/>
          </a:solidFill>
          <a:latin typeface="+mn-lt"/>
          <a:ea typeface="+mn-ea"/>
          <a:cs typeface="+mn-cs"/>
        </a:defRPr>
      </a:lvl8pPr>
      <a:lvl9pPr marL="4571268" algn="l" defTabSz="1142817" rtl="0" eaLnBrk="1" latinLnBrk="0" hangingPunct="1">
        <a:defRPr sz="22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atomicdesign.bradfrost.com/chapter-2/" TargetMode="External"/><Relationship Id="rId1" Type="http://schemas.openxmlformats.org/officeDocument/2006/relationships/slideLayout" Target="../slideLayouts/slideLayout6.xml"/><Relationship Id="rId4" Type="http://schemas.openxmlformats.org/officeDocument/2006/relationships/image" Target="../media/image46.emf"/></Relationships>
</file>

<file path=ppt/slides/_rels/slide11.xml.rels><?xml version="1.0" encoding="UTF-8" standalone="yes"?>
<Relationships xmlns="http://schemas.openxmlformats.org/package/2006/relationships"><Relationship Id="rId3" Type="http://schemas.openxmlformats.org/officeDocument/2006/relationships/hyperlink" Target="http://atomicdesign.bradfrost.com/chapter-2/"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comments" Target="../comments/comment3.xml"/><Relationship Id="rId4" Type="http://schemas.openxmlformats.org/officeDocument/2006/relationships/image" Target="../media/image47.emf"/></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atomicdesign.bradfrost.com/chapter-2/"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atomicdesign.bradfrost.com/chapter-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atomicdesign.bradfrost.com/chapter-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atomicdesign.bradfrost.com/chapter-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atomicdesign.bradfrost.com/chapter-2/"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image" Target="../media/image64.emf"/><Relationship Id="rId3" Type="http://schemas.openxmlformats.org/officeDocument/2006/relationships/image" Target="../media/image54.emf"/><Relationship Id="rId7" Type="http://schemas.openxmlformats.org/officeDocument/2006/relationships/image" Target="../media/image58.emf"/><Relationship Id="rId12" Type="http://schemas.openxmlformats.org/officeDocument/2006/relationships/image" Target="../media/image63.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7.emf"/><Relationship Id="rId11" Type="http://schemas.openxmlformats.org/officeDocument/2006/relationships/image" Target="../media/image62.emf"/><Relationship Id="rId5" Type="http://schemas.openxmlformats.org/officeDocument/2006/relationships/image" Target="../media/image56.emf"/><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 Id="rId14" Type="http://schemas.openxmlformats.org/officeDocument/2006/relationships/image" Target="../media/image65.emf"/></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8.emf"/><Relationship Id="rId7" Type="http://schemas.openxmlformats.org/officeDocument/2006/relationships/image" Target="../media/image71.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3.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s>
</file>

<file path=ppt/slides/_rels/slide24.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79.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apple.com/design/human-interface-guidelines/guidelines/overview/"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hyperlink" Target="https://component.gallery/components/quote/" TargetMode="External"/><Relationship Id="rId3" Type="http://schemas.openxmlformats.org/officeDocument/2006/relationships/hyperlink" Target="https://material.io/blog/migrating-material-3" TargetMode="External"/><Relationship Id="rId7" Type="http://schemas.openxmlformats.org/officeDocument/2006/relationships/hyperlink" Target="https://renameit.design/" TargetMode="External"/><Relationship Id="rId2" Type="http://schemas.openxmlformats.org/officeDocument/2006/relationships/hyperlink" Target="https://developer.apple.com/design/resources/" TargetMode="External"/><Relationship Id="rId1" Type="http://schemas.openxmlformats.org/officeDocument/2006/relationships/slideLayout" Target="../slideLayouts/slideLayout14.xml"/><Relationship Id="rId6" Type="http://schemas.openxmlformats.org/officeDocument/2006/relationships/hyperlink" Target="https://www.uiguideline.com/components" TargetMode="External"/><Relationship Id="rId5" Type="http://schemas.openxmlformats.org/officeDocument/2006/relationships/hyperlink" Target="https://material.io/" TargetMode="External"/><Relationship Id="rId4" Type="http://schemas.openxmlformats.org/officeDocument/2006/relationships/hyperlink" Target="https://m3.material.io/foundations/design-tokens/overview" TargetMode="External"/><Relationship Id="rId9" Type="http://schemas.openxmlformats.org/officeDocument/2006/relationships/hyperlink" Target="https://zeroheight.com/blog/how-to-organize-your-figma-files-for-your-design-syste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5.xml.rels><?xml version="1.0" encoding="UTF-8" standalone="yes"?>
<Relationships xmlns="http://schemas.openxmlformats.org/package/2006/relationships"><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7.emf"/><Relationship Id="rId4" Type="http://schemas.openxmlformats.org/officeDocument/2006/relationships/image" Target="../media/image36.emf"/></Relationships>
</file>

<file path=ppt/slides/_rels/slide8.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comments" Target="../comments/comment2.xml"/><Relationship Id="rId4"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511741-95CE-4ACF-1E71-A3515C2CA0C0}"/>
              </a:ext>
            </a:extLst>
          </p:cNvPr>
          <p:cNvSpPr txBox="1"/>
          <p:nvPr/>
        </p:nvSpPr>
        <p:spPr>
          <a:xfrm>
            <a:off x="6994566" y="736270"/>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Tree>
    <p:extLst>
      <p:ext uri="{BB962C8B-B14F-4D97-AF65-F5344CB8AC3E}">
        <p14:creationId xmlns:p14="http://schemas.microsoft.com/office/powerpoint/2010/main" val="398859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5">
            <a:extLst>
              <a:ext uri="{FF2B5EF4-FFF2-40B4-BE49-F238E27FC236}">
                <a16:creationId xmlns:a16="http://schemas.microsoft.com/office/drawing/2014/main" id="{69F58FEE-F6CA-C6F6-D7FE-7972ECD68299}"/>
              </a:ext>
            </a:extLst>
          </p:cNvPr>
          <p:cNvSpPr>
            <a:spLocks noGrp="1"/>
          </p:cNvSpPr>
          <p:nvPr>
            <p:ph idx="1"/>
          </p:nvPr>
        </p:nvSpPr>
        <p:spPr>
          <a:xfrm>
            <a:off x="1047639" y="2638038"/>
            <a:ext cx="5743469" cy="5272906"/>
          </a:xfrm>
        </p:spPr>
        <p:txBody>
          <a:bodyPr>
            <a:noAutofit/>
          </a:bodyPr>
          <a:lstStyle/>
          <a:p>
            <a:pPr marL="0" indent="0">
              <a:lnSpc>
                <a:spcPct val="150000"/>
              </a:lnSpc>
              <a:buNone/>
            </a:pPr>
            <a:r>
              <a:rPr lang="en-IN" sz="1600" dirty="0">
                <a:latin typeface="Futura Next Book" panose="020B0502020204020303" pitchFamily="34" charset="77"/>
              </a:rPr>
              <a:t>All matter (whether solid, liquid, gas, simple, complex, etc) is composed of atoms. Those atomic units bond together to form molecules, which in turn combine into more complex organisms to ultimately create all matter in our universe.</a:t>
            </a: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IN" dirty="0"/>
              <a:t>design systems - material design system and apple HIG</a:t>
            </a:r>
            <a:endParaRPr lang="en-US" dirty="0"/>
          </a:p>
        </p:txBody>
      </p:sp>
      <p:sp>
        <p:nvSpPr>
          <p:cNvPr id="2" name="TextBox 1">
            <a:extLst>
              <a:ext uri="{FF2B5EF4-FFF2-40B4-BE49-F238E27FC236}">
                <a16:creationId xmlns:a16="http://schemas.microsoft.com/office/drawing/2014/main" id="{D4FDDCCF-30F4-CA8E-5CA6-EDEAD5B8133D}"/>
              </a:ext>
            </a:extLst>
          </p:cNvPr>
          <p:cNvSpPr txBox="1"/>
          <p:nvPr/>
        </p:nvSpPr>
        <p:spPr>
          <a:xfrm>
            <a:off x="2597426" y="8097078"/>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7" name="Title 2">
            <a:extLst>
              <a:ext uri="{FF2B5EF4-FFF2-40B4-BE49-F238E27FC236}">
                <a16:creationId xmlns:a16="http://schemas.microsoft.com/office/drawing/2014/main" id="{A3C4DE47-4A6B-FE40-7823-4585529BE4F6}"/>
              </a:ext>
            </a:extLst>
          </p:cNvPr>
          <p:cNvSpPr txBox="1">
            <a:spLocks/>
          </p:cNvSpPr>
          <p:nvPr/>
        </p:nvSpPr>
        <p:spPr>
          <a:xfrm>
            <a:off x="1047639" y="1294294"/>
            <a:ext cx="5387886" cy="893321"/>
          </a:xfrm>
          <a:prstGeom prst="rect">
            <a:avLst/>
          </a:prstGeom>
        </p:spPr>
        <p:txBody>
          <a:bodyPr vert="horz" lIns="91440" tIns="45720" rIns="91440" bIns="45720" rtlCol="0" anchor="t">
            <a:noAutofit/>
          </a:bodyPr>
          <a:lstStyle>
            <a:lvl1pPr algn="l" defTabSz="1142817" rtl="0" eaLnBrk="1" latinLnBrk="0" hangingPunct="1">
              <a:lnSpc>
                <a:spcPct val="90000"/>
              </a:lnSpc>
              <a:spcBef>
                <a:spcPct val="0"/>
              </a:spcBef>
              <a:buNone/>
              <a:defRPr sz="6000" b="0" i="0" u="sng" kern="1200">
                <a:solidFill>
                  <a:schemeClr val="tx1"/>
                </a:solidFill>
                <a:latin typeface="Futura Next Book" panose="020B0502020204020303" pitchFamily="34" charset="77"/>
                <a:ea typeface="+mj-ea"/>
                <a:cs typeface="+mj-cs"/>
              </a:defRPr>
            </a:lvl1pPr>
          </a:lstStyle>
          <a:p>
            <a:r>
              <a:rPr lang="en-IN" sz="3200" b="1" dirty="0"/>
              <a:t>methodology - taking cues from chemistry</a:t>
            </a:r>
            <a:endParaRPr lang="en-IN" sz="3200" dirty="0"/>
          </a:p>
        </p:txBody>
      </p:sp>
      <p:sp>
        <p:nvSpPr>
          <p:cNvPr id="10" name="TextBox 9">
            <a:extLst>
              <a:ext uri="{FF2B5EF4-FFF2-40B4-BE49-F238E27FC236}">
                <a16:creationId xmlns:a16="http://schemas.microsoft.com/office/drawing/2014/main" id="{64DEEC36-E4AD-17BA-1C51-EFCC8AC65333}"/>
              </a:ext>
            </a:extLst>
          </p:cNvPr>
          <p:cNvSpPr txBox="1"/>
          <p:nvPr/>
        </p:nvSpPr>
        <p:spPr>
          <a:xfrm>
            <a:off x="8214983" y="7939345"/>
            <a:ext cx="3465374" cy="261610"/>
          </a:xfrm>
          <a:prstGeom prst="rect">
            <a:avLst/>
          </a:prstGeom>
          <a:noFill/>
          <a:ln>
            <a:noFill/>
          </a:ln>
        </p:spPr>
        <p:txBody>
          <a:bodyPr wrap="square">
            <a:spAutoFit/>
          </a:bodyPr>
          <a:lstStyle/>
          <a:p>
            <a:pPr>
              <a:defRPr u="none">
                <a:uFillTx/>
              </a:defRPr>
            </a:pPr>
            <a:r>
              <a:rPr lang="en-IN" sz="1100" dirty="0">
                <a:solidFill>
                  <a:schemeClr val="bg1"/>
                </a:solidFill>
                <a:uFill>
                  <a:solidFill>
                    <a:schemeClr val="accent2"/>
                  </a:solidFill>
                </a:uFill>
                <a:latin typeface="Futura Next Book" panose="020B0502020204020303" pitchFamily="34" charset="77"/>
                <a:hlinkClick r:id="rId2">
                  <a:extLst>
                    <a:ext uri="{A12FA001-AC4F-418D-AE19-62706E023703}">
                      <ahyp:hlinkClr xmlns:ahyp="http://schemas.microsoft.com/office/drawing/2018/hyperlinkcolor" val="tx"/>
                    </a:ext>
                  </a:extLst>
                </a:hlinkClick>
              </a:rPr>
              <a:t>http://atomicdesign.bradfrost.com/chapter-2/</a:t>
            </a:r>
          </a:p>
        </p:txBody>
      </p:sp>
      <p:pic>
        <p:nvPicPr>
          <p:cNvPr id="12" name="Picture 11" descr="Icon&#10;&#10;Description automatically generated">
            <a:extLst>
              <a:ext uri="{FF2B5EF4-FFF2-40B4-BE49-F238E27FC236}">
                <a16:creationId xmlns:a16="http://schemas.microsoft.com/office/drawing/2014/main" id="{6B0335D7-E97E-573A-DB8E-99A95EB0E50A}"/>
              </a:ext>
            </a:extLst>
          </p:cNvPr>
          <p:cNvPicPr>
            <a:picLocks noChangeAspect="1"/>
          </p:cNvPicPr>
          <p:nvPr/>
        </p:nvPicPr>
        <p:blipFill>
          <a:blip r:embed="rId3"/>
          <a:stretch>
            <a:fillRect/>
          </a:stretch>
        </p:blipFill>
        <p:spPr>
          <a:xfrm>
            <a:off x="9383657" y="6518938"/>
            <a:ext cx="4228292" cy="639864"/>
          </a:xfrm>
          <a:prstGeom prst="rect">
            <a:avLst/>
          </a:prstGeom>
        </p:spPr>
      </p:pic>
      <p:pic>
        <p:nvPicPr>
          <p:cNvPr id="13" name="Picture 12">
            <a:extLst>
              <a:ext uri="{FF2B5EF4-FFF2-40B4-BE49-F238E27FC236}">
                <a16:creationId xmlns:a16="http://schemas.microsoft.com/office/drawing/2014/main" id="{D766769F-FA49-3041-27AB-31C60B7DED5D}"/>
              </a:ext>
            </a:extLst>
          </p:cNvPr>
          <p:cNvPicPr>
            <a:picLocks noChangeAspect="1"/>
          </p:cNvPicPr>
          <p:nvPr/>
        </p:nvPicPr>
        <p:blipFill>
          <a:blip r:embed="rId4"/>
          <a:stretch>
            <a:fillRect/>
          </a:stretch>
        </p:blipFill>
        <p:spPr>
          <a:xfrm>
            <a:off x="9770804" y="1224318"/>
            <a:ext cx="3819106" cy="4637485"/>
          </a:xfrm>
          <a:prstGeom prst="rect">
            <a:avLst/>
          </a:prstGeom>
        </p:spPr>
      </p:pic>
    </p:spTree>
    <p:extLst>
      <p:ext uri="{BB962C8B-B14F-4D97-AF65-F5344CB8AC3E}">
        <p14:creationId xmlns:p14="http://schemas.microsoft.com/office/powerpoint/2010/main" val="2034541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3D8">
            <a:alpha val="0"/>
          </a:srgbClr>
        </a:solidFill>
        <a:effectLst/>
      </p:bgPr>
    </p:bg>
    <p:spTree>
      <p:nvGrpSpPr>
        <p:cNvPr id="1" name=""/>
        <p:cNvGrpSpPr/>
        <p:nvPr/>
      </p:nvGrpSpPr>
      <p:grpSpPr>
        <a:xfrm>
          <a:off x="0" y="0"/>
          <a:ext cx="0" cy="0"/>
          <a:chOff x="0" y="0"/>
          <a:chExt cx="0" cy="0"/>
        </a:xfrm>
      </p:grpSpPr>
      <p:sp>
        <p:nvSpPr>
          <p:cNvPr id="9" name="Content Placeholder 25">
            <a:extLst>
              <a:ext uri="{FF2B5EF4-FFF2-40B4-BE49-F238E27FC236}">
                <a16:creationId xmlns:a16="http://schemas.microsoft.com/office/drawing/2014/main" id="{31A70394-E970-2BC9-2451-3B231D355CD5}"/>
              </a:ext>
            </a:extLst>
          </p:cNvPr>
          <p:cNvSpPr>
            <a:spLocks noGrp="1"/>
          </p:cNvSpPr>
          <p:nvPr>
            <p:ph idx="1"/>
          </p:nvPr>
        </p:nvSpPr>
        <p:spPr>
          <a:xfrm>
            <a:off x="1047639" y="2155817"/>
            <a:ext cx="12327774" cy="1154614"/>
          </a:xfrm>
        </p:spPr>
        <p:txBody>
          <a:bodyPr>
            <a:noAutofit/>
          </a:bodyPr>
          <a:lstStyle/>
          <a:p>
            <a:pPr marL="0" indent="0">
              <a:lnSpc>
                <a:spcPct val="150000"/>
              </a:lnSpc>
              <a:buNone/>
            </a:pPr>
            <a:r>
              <a:rPr lang="en-IN" dirty="0">
                <a:latin typeface="Futura Next Book" panose="020B0502020204020303" pitchFamily="34" charset="77"/>
              </a:rPr>
              <a:t>Similarly, interfaces are made up of smaller components. This means we can break entire interfaces down into fundamental building blocks and work up from there. That’s the basic gist of atomic design.</a:t>
            </a: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a:xfrm>
            <a:off x="1047638" y="435591"/>
            <a:ext cx="7242921" cy="288925"/>
          </a:xfrm>
        </p:spPr>
        <p:txBody>
          <a:bodyPr/>
          <a:lstStyle/>
          <a:p>
            <a:r>
              <a:rPr lang="en-IN" dirty="0"/>
              <a:t>design systems - material design system and apple HIG</a:t>
            </a:r>
            <a:endParaRPr lang="en-US" dirty="0"/>
          </a:p>
        </p:txBody>
      </p:sp>
      <p:sp>
        <p:nvSpPr>
          <p:cNvPr id="2" name="TextBox 1">
            <a:extLst>
              <a:ext uri="{FF2B5EF4-FFF2-40B4-BE49-F238E27FC236}">
                <a16:creationId xmlns:a16="http://schemas.microsoft.com/office/drawing/2014/main" id="{D4FDDCCF-30F4-CA8E-5CA6-EDEAD5B8133D}"/>
              </a:ext>
            </a:extLst>
          </p:cNvPr>
          <p:cNvSpPr txBox="1"/>
          <p:nvPr/>
        </p:nvSpPr>
        <p:spPr>
          <a:xfrm>
            <a:off x="2597426" y="8097078"/>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10" name="Content Placeholder 25">
            <a:extLst>
              <a:ext uri="{FF2B5EF4-FFF2-40B4-BE49-F238E27FC236}">
                <a16:creationId xmlns:a16="http://schemas.microsoft.com/office/drawing/2014/main" id="{BCC2ECC0-9B3B-B79A-F8B5-6E82CF72F5AB}"/>
              </a:ext>
            </a:extLst>
          </p:cNvPr>
          <p:cNvSpPr txBox="1">
            <a:spLocks/>
          </p:cNvSpPr>
          <p:nvPr/>
        </p:nvSpPr>
        <p:spPr>
          <a:xfrm>
            <a:off x="11304384" y="816182"/>
            <a:ext cx="1294016" cy="657795"/>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Light" panose="020B04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Light" panose="020B04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Light" panose="020B04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Light" panose="020B04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Light" panose="020B04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ts val="3280"/>
              </a:lnSpc>
              <a:buNone/>
            </a:pPr>
            <a:r>
              <a:rPr lang="en-IN" sz="800" b="1" i="1" dirty="0"/>
              <a:t>by Brad Frost</a:t>
            </a:r>
          </a:p>
        </p:txBody>
      </p:sp>
      <p:sp>
        <p:nvSpPr>
          <p:cNvPr id="33" name="Text Placeholder 10">
            <a:extLst>
              <a:ext uri="{FF2B5EF4-FFF2-40B4-BE49-F238E27FC236}">
                <a16:creationId xmlns:a16="http://schemas.microsoft.com/office/drawing/2014/main" id="{236EB91A-A163-A5C3-B019-9FF62B909C89}"/>
              </a:ext>
            </a:extLst>
          </p:cNvPr>
          <p:cNvSpPr txBox="1">
            <a:spLocks/>
          </p:cNvSpPr>
          <p:nvPr/>
        </p:nvSpPr>
        <p:spPr>
          <a:xfrm>
            <a:off x="1093088" y="5313938"/>
            <a:ext cx="1372100" cy="343848"/>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algn="ctr"/>
            <a:r>
              <a:rPr lang="en-US" sz="1600" dirty="0">
                <a:solidFill>
                  <a:srgbClr val="090909"/>
                </a:solidFill>
              </a:rPr>
              <a:t>atoms</a:t>
            </a:r>
          </a:p>
        </p:txBody>
      </p:sp>
      <p:sp>
        <p:nvSpPr>
          <p:cNvPr id="34" name="Text Placeholder 10">
            <a:extLst>
              <a:ext uri="{FF2B5EF4-FFF2-40B4-BE49-F238E27FC236}">
                <a16:creationId xmlns:a16="http://schemas.microsoft.com/office/drawing/2014/main" id="{48F7D264-6F2A-A8C0-481C-F47F5DA4B464}"/>
              </a:ext>
            </a:extLst>
          </p:cNvPr>
          <p:cNvSpPr txBox="1">
            <a:spLocks/>
          </p:cNvSpPr>
          <p:nvPr/>
        </p:nvSpPr>
        <p:spPr>
          <a:xfrm>
            <a:off x="3807397" y="5325968"/>
            <a:ext cx="1723402" cy="343848"/>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algn="ctr"/>
            <a:r>
              <a:rPr lang="en-US" sz="1600" dirty="0">
                <a:solidFill>
                  <a:srgbClr val="090909"/>
                </a:solidFill>
              </a:rPr>
              <a:t>molecules</a:t>
            </a:r>
          </a:p>
        </p:txBody>
      </p:sp>
      <p:sp>
        <p:nvSpPr>
          <p:cNvPr id="35" name="Text Placeholder 10">
            <a:extLst>
              <a:ext uri="{FF2B5EF4-FFF2-40B4-BE49-F238E27FC236}">
                <a16:creationId xmlns:a16="http://schemas.microsoft.com/office/drawing/2014/main" id="{4AAF5FD6-B66F-1246-A0C6-59E6E8DD0E95}"/>
              </a:ext>
            </a:extLst>
          </p:cNvPr>
          <p:cNvSpPr txBox="1">
            <a:spLocks/>
          </p:cNvSpPr>
          <p:nvPr/>
        </p:nvSpPr>
        <p:spPr>
          <a:xfrm>
            <a:off x="6758531" y="5313938"/>
            <a:ext cx="1993295" cy="343848"/>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algn="ctr"/>
            <a:r>
              <a:rPr lang="en-US" sz="1600" dirty="0">
                <a:solidFill>
                  <a:srgbClr val="090909"/>
                </a:solidFill>
              </a:rPr>
              <a:t>organisms</a:t>
            </a:r>
          </a:p>
        </p:txBody>
      </p:sp>
      <p:sp>
        <p:nvSpPr>
          <p:cNvPr id="36" name="Text Placeholder 10">
            <a:extLst>
              <a:ext uri="{FF2B5EF4-FFF2-40B4-BE49-F238E27FC236}">
                <a16:creationId xmlns:a16="http://schemas.microsoft.com/office/drawing/2014/main" id="{24BEC1B1-AFA3-BE01-CDEA-D22B30F74067}"/>
              </a:ext>
            </a:extLst>
          </p:cNvPr>
          <p:cNvSpPr txBox="1">
            <a:spLocks/>
          </p:cNvSpPr>
          <p:nvPr/>
        </p:nvSpPr>
        <p:spPr>
          <a:xfrm>
            <a:off x="9824142" y="5301908"/>
            <a:ext cx="1993295" cy="343848"/>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algn="ctr"/>
            <a:r>
              <a:rPr lang="en-US" sz="1600" dirty="0">
                <a:solidFill>
                  <a:srgbClr val="090909"/>
                </a:solidFill>
              </a:rPr>
              <a:t>templates</a:t>
            </a:r>
          </a:p>
        </p:txBody>
      </p:sp>
      <p:sp>
        <p:nvSpPr>
          <p:cNvPr id="37" name="Text Placeholder 10">
            <a:extLst>
              <a:ext uri="{FF2B5EF4-FFF2-40B4-BE49-F238E27FC236}">
                <a16:creationId xmlns:a16="http://schemas.microsoft.com/office/drawing/2014/main" id="{E951B73C-DAA7-0225-6FB9-C70071C8DA89}"/>
              </a:ext>
            </a:extLst>
          </p:cNvPr>
          <p:cNvSpPr txBox="1">
            <a:spLocks/>
          </p:cNvSpPr>
          <p:nvPr/>
        </p:nvSpPr>
        <p:spPr>
          <a:xfrm>
            <a:off x="12378765" y="5301908"/>
            <a:ext cx="1993295" cy="343848"/>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algn="ctr"/>
            <a:r>
              <a:rPr lang="en-US" sz="1600" dirty="0">
                <a:solidFill>
                  <a:srgbClr val="090909"/>
                </a:solidFill>
              </a:rPr>
              <a:t>pages</a:t>
            </a:r>
          </a:p>
        </p:txBody>
      </p:sp>
      <p:sp>
        <p:nvSpPr>
          <p:cNvPr id="4" name="Title 2">
            <a:extLst>
              <a:ext uri="{FF2B5EF4-FFF2-40B4-BE49-F238E27FC236}">
                <a16:creationId xmlns:a16="http://schemas.microsoft.com/office/drawing/2014/main" id="{AD7FA0C5-549E-F5F3-638C-67BBF2E0E82C}"/>
              </a:ext>
            </a:extLst>
          </p:cNvPr>
          <p:cNvSpPr txBox="1">
            <a:spLocks/>
          </p:cNvSpPr>
          <p:nvPr/>
        </p:nvSpPr>
        <p:spPr>
          <a:xfrm>
            <a:off x="1047638" y="1294294"/>
            <a:ext cx="10934155" cy="657795"/>
          </a:xfrm>
          <a:prstGeom prst="rect">
            <a:avLst/>
          </a:prstGeom>
        </p:spPr>
        <p:txBody>
          <a:bodyPr vert="horz" lIns="91440" tIns="45720" rIns="91440" bIns="45720" rtlCol="0" anchor="t">
            <a:noAutofit/>
          </a:bodyPr>
          <a:lstStyle>
            <a:lvl1pPr algn="l" defTabSz="1142817" rtl="0" eaLnBrk="1" latinLnBrk="0" hangingPunct="1">
              <a:lnSpc>
                <a:spcPct val="90000"/>
              </a:lnSpc>
              <a:spcBef>
                <a:spcPct val="0"/>
              </a:spcBef>
              <a:buNone/>
              <a:defRPr sz="6000" b="0" i="0" u="sng" kern="1200">
                <a:solidFill>
                  <a:schemeClr val="tx1"/>
                </a:solidFill>
                <a:latin typeface="Futura Next Book" panose="020B0502020204020303" pitchFamily="34" charset="77"/>
                <a:ea typeface="+mj-ea"/>
                <a:cs typeface="+mj-cs"/>
              </a:defRPr>
            </a:lvl1pPr>
          </a:lstStyle>
          <a:p>
            <a:r>
              <a:rPr lang="en-IN" sz="3200" b="1" dirty="0"/>
              <a:t>atomic design methodology</a:t>
            </a:r>
            <a:endParaRPr lang="en-IN" sz="3200" dirty="0"/>
          </a:p>
        </p:txBody>
      </p:sp>
      <p:sp>
        <p:nvSpPr>
          <p:cNvPr id="5" name="TextBox 4">
            <a:extLst>
              <a:ext uri="{FF2B5EF4-FFF2-40B4-BE49-F238E27FC236}">
                <a16:creationId xmlns:a16="http://schemas.microsoft.com/office/drawing/2014/main" id="{B338F7FB-B056-151D-51B2-4D5BF0532B62}"/>
              </a:ext>
            </a:extLst>
          </p:cNvPr>
          <p:cNvSpPr txBox="1"/>
          <p:nvPr/>
        </p:nvSpPr>
        <p:spPr>
          <a:xfrm>
            <a:off x="8214983" y="7939345"/>
            <a:ext cx="3465374" cy="261610"/>
          </a:xfrm>
          <a:prstGeom prst="rect">
            <a:avLst/>
          </a:prstGeom>
          <a:noFill/>
          <a:ln>
            <a:noFill/>
          </a:ln>
        </p:spPr>
        <p:txBody>
          <a:bodyPr wrap="square">
            <a:spAutoFit/>
          </a:bodyPr>
          <a:lstStyle/>
          <a:p>
            <a:pPr>
              <a:defRPr u="none">
                <a:uFillTx/>
              </a:defRPr>
            </a:pPr>
            <a:r>
              <a:rPr lang="en-IN" sz="1100" dirty="0">
                <a:uFill>
                  <a:solidFill>
                    <a:schemeClr val="accent2"/>
                  </a:solidFill>
                </a:uFill>
                <a:latin typeface="Futura Next Book" panose="020B0502020204020303" pitchFamily="34" charset="77"/>
                <a:hlinkClick r:id="rId3">
                  <a:extLst>
                    <a:ext uri="{A12FA001-AC4F-418D-AE19-62706E023703}">
                      <ahyp:hlinkClr xmlns:ahyp="http://schemas.microsoft.com/office/drawing/2018/hyperlinkcolor" val="tx"/>
                    </a:ext>
                  </a:extLst>
                </a:hlinkClick>
              </a:rPr>
              <a:t>http://atomicdesign.bradfrost.com/chapter-2/</a:t>
            </a:r>
          </a:p>
        </p:txBody>
      </p:sp>
      <p:pic>
        <p:nvPicPr>
          <p:cNvPr id="6" name="Picture 5">
            <a:extLst>
              <a:ext uri="{FF2B5EF4-FFF2-40B4-BE49-F238E27FC236}">
                <a16:creationId xmlns:a16="http://schemas.microsoft.com/office/drawing/2014/main" id="{1FF72F85-6D98-15A2-EDF9-957A3C14DB01}"/>
              </a:ext>
            </a:extLst>
          </p:cNvPr>
          <p:cNvPicPr>
            <a:picLocks noChangeAspect="1"/>
          </p:cNvPicPr>
          <p:nvPr/>
        </p:nvPicPr>
        <p:blipFill>
          <a:blip r:embed="rId4"/>
          <a:stretch>
            <a:fillRect/>
          </a:stretch>
        </p:blipFill>
        <p:spPr>
          <a:xfrm>
            <a:off x="1335571" y="3964581"/>
            <a:ext cx="12567269" cy="1027025"/>
          </a:xfrm>
          <a:prstGeom prst="rect">
            <a:avLst/>
          </a:prstGeom>
        </p:spPr>
      </p:pic>
    </p:spTree>
    <p:extLst>
      <p:ext uri="{BB962C8B-B14F-4D97-AF65-F5344CB8AC3E}">
        <p14:creationId xmlns:p14="http://schemas.microsoft.com/office/powerpoint/2010/main" val="421708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5">
            <a:extLst>
              <a:ext uri="{FF2B5EF4-FFF2-40B4-BE49-F238E27FC236}">
                <a16:creationId xmlns:a16="http://schemas.microsoft.com/office/drawing/2014/main" id="{1BF394B1-205F-3833-AEC3-E4136E2E9A8E}"/>
              </a:ext>
            </a:extLst>
          </p:cNvPr>
          <p:cNvSpPr>
            <a:spLocks noGrp="1"/>
          </p:cNvSpPr>
          <p:nvPr>
            <p:ph idx="1"/>
          </p:nvPr>
        </p:nvSpPr>
        <p:spPr/>
        <p:txBody>
          <a:bodyPr>
            <a:noAutofit/>
          </a:bodyPr>
          <a:lstStyle/>
          <a:p>
            <a:pPr marL="0" indent="0">
              <a:lnSpc>
                <a:spcPct val="150000"/>
              </a:lnSpc>
              <a:buNone/>
            </a:pPr>
            <a:r>
              <a:rPr lang="en-IN" dirty="0"/>
              <a:t>Atoms are the basic building blocks of matter. Atoms can also include more abstract elements like color palettes, fonts and even more invisible aspects of an interface like animations.</a:t>
            </a:r>
          </a:p>
        </p:txBody>
      </p:sp>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design systems - material design system and apple HIG</a:t>
            </a:r>
            <a:endParaRPr lang="en-US" dirty="0"/>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11" name="Picture 10">
            <a:extLst>
              <a:ext uri="{FF2B5EF4-FFF2-40B4-BE49-F238E27FC236}">
                <a16:creationId xmlns:a16="http://schemas.microsoft.com/office/drawing/2014/main" id="{CAE5438D-CAC2-BC2C-7A30-171B57FFC53B}"/>
              </a:ext>
            </a:extLst>
          </p:cNvPr>
          <p:cNvPicPr>
            <a:picLocks noChangeAspect="1"/>
          </p:cNvPicPr>
          <p:nvPr/>
        </p:nvPicPr>
        <p:blipFill>
          <a:blip r:embed="rId3"/>
          <a:srcRect/>
          <a:stretch/>
        </p:blipFill>
        <p:spPr>
          <a:xfrm>
            <a:off x="8214983" y="2095929"/>
            <a:ext cx="6311245" cy="3924280"/>
          </a:xfrm>
          <a:prstGeom prst="rect">
            <a:avLst/>
          </a:prstGeom>
        </p:spPr>
      </p:pic>
      <p:sp>
        <p:nvSpPr>
          <p:cNvPr id="4" name="Title 2">
            <a:extLst>
              <a:ext uri="{FF2B5EF4-FFF2-40B4-BE49-F238E27FC236}">
                <a16:creationId xmlns:a16="http://schemas.microsoft.com/office/drawing/2014/main" id="{6FF00500-FFE6-CEA0-53A4-BA92E8E4AB87}"/>
              </a:ext>
            </a:extLst>
          </p:cNvPr>
          <p:cNvSpPr txBox="1">
            <a:spLocks/>
          </p:cNvSpPr>
          <p:nvPr/>
        </p:nvSpPr>
        <p:spPr>
          <a:xfrm>
            <a:off x="1047638" y="1294294"/>
            <a:ext cx="10934155" cy="657795"/>
          </a:xfrm>
          <a:prstGeom prst="rect">
            <a:avLst/>
          </a:prstGeom>
        </p:spPr>
        <p:txBody>
          <a:bodyPr vert="horz" lIns="91440" tIns="45720" rIns="91440" bIns="45720" rtlCol="0" anchor="t">
            <a:noAutofit/>
          </a:bodyPr>
          <a:lstStyle>
            <a:lvl1pPr algn="l" defTabSz="1142817" rtl="0" eaLnBrk="1" latinLnBrk="0" hangingPunct="1">
              <a:lnSpc>
                <a:spcPct val="90000"/>
              </a:lnSpc>
              <a:spcBef>
                <a:spcPct val="0"/>
              </a:spcBef>
              <a:buNone/>
              <a:defRPr sz="6000" b="0" i="0" u="sng" kern="1200">
                <a:solidFill>
                  <a:schemeClr val="tx1"/>
                </a:solidFill>
                <a:latin typeface="Futura Next Book" panose="020B0502020204020303" pitchFamily="34" charset="77"/>
                <a:ea typeface="+mj-ea"/>
                <a:cs typeface="+mj-cs"/>
              </a:defRPr>
            </a:lvl1pPr>
          </a:lstStyle>
          <a:p>
            <a:r>
              <a:rPr lang="en-IN" sz="3200" dirty="0"/>
              <a:t>atom</a:t>
            </a:r>
          </a:p>
        </p:txBody>
      </p:sp>
      <p:sp>
        <p:nvSpPr>
          <p:cNvPr id="7" name="TextBox 6">
            <a:extLst>
              <a:ext uri="{FF2B5EF4-FFF2-40B4-BE49-F238E27FC236}">
                <a16:creationId xmlns:a16="http://schemas.microsoft.com/office/drawing/2014/main" id="{1B7F3D68-C9A0-3542-10B5-F33DA890BA82}"/>
              </a:ext>
            </a:extLst>
          </p:cNvPr>
          <p:cNvSpPr txBox="1"/>
          <p:nvPr/>
        </p:nvSpPr>
        <p:spPr>
          <a:xfrm>
            <a:off x="8214983" y="7939345"/>
            <a:ext cx="3465374" cy="261610"/>
          </a:xfrm>
          <a:prstGeom prst="rect">
            <a:avLst/>
          </a:prstGeom>
          <a:noFill/>
          <a:ln>
            <a:noFill/>
          </a:ln>
        </p:spPr>
        <p:txBody>
          <a:bodyPr wrap="square">
            <a:spAutoFit/>
          </a:bodyPr>
          <a:lstStyle/>
          <a:p>
            <a:pPr>
              <a:defRPr u="none">
                <a:uFillTx/>
              </a:defRPr>
            </a:pPr>
            <a:r>
              <a:rPr lang="en-IN" sz="1100" dirty="0">
                <a:uFill>
                  <a:solidFill>
                    <a:schemeClr val="accent2"/>
                  </a:solidFill>
                </a:uFill>
                <a:latin typeface="Futura Next Book" panose="020B0502020204020303" pitchFamily="34" charset="77"/>
                <a:hlinkClick r:id="rId4">
                  <a:extLst>
                    <a:ext uri="{A12FA001-AC4F-418D-AE19-62706E023703}">
                      <ahyp:hlinkClr xmlns:ahyp="http://schemas.microsoft.com/office/drawing/2018/hyperlinkcolor" val="tx"/>
                    </a:ext>
                  </a:extLst>
                </a:hlinkClick>
              </a:rPr>
              <a:t>http://atomicdesign.bradfrost.com/chapter-2/</a:t>
            </a:r>
          </a:p>
        </p:txBody>
      </p:sp>
    </p:spTree>
    <p:extLst>
      <p:ext uri="{BB962C8B-B14F-4D97-AF65-F5344CB8AC3E}">
        <p14:creationId xmlns:p14="http://schemas.microsoft.com/office/powerpoint/2010/main" val="1247667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design systems - material design system and apple HIG</a:t>
            </a:r>
            <a:endParaRPr lang="en-US" dirty="0"/>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10" name="Picture 9">
            <a:extLst>
              <a:ext uri="{FF2B5EF4-FFF2-40B4-BE49-F238E27FC236}">
                <a16:creationId xmlns:a16="http://schemas.microsoft.com/office/drawing/2014/main" id="{5A918080-F3E5-04A3-A6A0-892286455EDB}"/>
              </a:ext>
            </a:extLst>
          </p:cNvPr>
          <p:cNvPicPr>
            <a:picLocks noChangeAspect="1"/>
          </p:cNvPicPr>
          <p:nvPr/>
        </p:nvPicPr>
        <p:blipFill>
          <a:blip r:embed="rId3"/>
          <a:srcRect/>
          <a:stretch/>
        </p:blipFill>
        <p:spPr>
          <a:xfrm>
            <a:off x="8214983" y="2217998"/>
            <a:ext cx="6399374" cy="3924280"/>
          </a:xfrm>
          <a:prstGeom prst="rect">
            <a:avLst/>
          </a:prstGeom>
        </p:spPr>
      </p:pic>
      <p:sp>
        <p:nvSpPr>
          <p:cNvPr id="4" name="Content Placeholder 25">
            <a:extLst>
              <a:ext uri="{FF2B5EF4-FFF2-40B4-BE49-F238E27FC236}">
                <a16:creationId xmlns:a16="http://schemas.microsoft.com/office/drawing/2014/main" id="{B9913E83-A00E-876A-CB0A-2BB3B57AA252}"/>
              </a:ext>
            </a:extLst>
          </p:cNvPr>
          <p:cNvSpPr txBox="1">
            <a:spLocks/>
          </p:cNvSpPr>
          <p:nvPr/>
        </p:nvSpPr>
        <p:spPr>
          <a:xfrm>
            <a:off x="1047638" y="2136775"/>
            <a:ext cx="5556361" cy="2980170"/>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dirty="0"/>
              <a:t>things start getting more interesting and tangible when we start combining atoms together. molecules are groups of atoms bonded together and are the smallest fundamental units of a compound. these molecules take on their own properties and serve as the backbone of our design systems.</a:t>
            </a:r>
          </a:p>
        </p:txBody>
      </p:sp>
      <p:sp>
        <p:nvSpPr>
          <p:cNvPr id="7" name="Title 2">
            <a:extLst>
              <a:ext uri="{FF2B5EF4-FFF2-40B4-BE49-F238E27FC236}">
                <a16:creationId xmlns:a16="http://schemas.microsoft.com/office/drawing/2014/main" id="{E1A73724-EF09-F805-C08B-D44C0684D12C}"/>
              </a:ext>
            </a:extLst>
          </p:cNvPr>
          <p:cNvSpPr txBox="1">
            <a:spLocks/>
          </p:cNvSpPr>
          <p:nvPr/>
        </p:nvSpPr>
        <p:spPr>
          <a:xfrm>
            <a:off x="1047638" y="1294294"/>
            <a:ext cx="10934155" cy="657795"/>
          </a:xfrm>
          <a:prstGeom prst="rect">
            <a:avLst/>
          </a:prstGeom>
        </p:spPr>
        <p:txBody>
          <a:bodyPr vert="horz" lIns="91440" tIns="45720" rIns="91440" bIns="45720" rtlCol="0" anchor="t">
            <a:noAutofit/>
          </a:bodyPr>
          <a:lstStyle>
            <a:lvl1pPr algn="l" defTabSz="1142817" rtl="0" eaLnBrk="1" latinLnBrk="0" hangingPunct="1">
              <a:lnSpc>
                <a:spcPct val="90000"/>
              </a:lnSpc>
              <a:spcBef>
                <a:spcPct val="0"/>
              </a:spcBef>
              <a:buNone/>
              <a:defRPr sz="6000" b="0" i="0" u="sng" kern="1200">
                <a:solidFill>
                  <a:schemeClr val="tx1"/>
                </a:solidFill>
                <a:latin typeface="Futura Next Book" panose="020B0502020204020303" pitchFamily="34" charset="77"/>
                <a:ea typeface="+mj-ea"/>
                <a:cs typeface="+mj-cs"/>
              </a:defRPr>
            </a:lvl1pPr>
          </a:lstStyle>
          <a:p>
            <a:r>
              <a:rPr lang="en-IN" sz="3200" dirty="0"/>
              <a:t>molecules</a:t>
            </a:r>
          </a:p>
        </p:txBody>
      </p:sp>
      <p:sp>
        <p:nvSpPr>
          <p:cNvPr id="8" name="TextBox 7">
            <a:extLst>
              <a:ext uri="{FF2B5EF4-FFF2-40B4-BE49-F238E27FC236}">
                <a16:creationId xmlns:a16="http://schemas.microsoft.com/office/drawing/2014/main" id="{6B6CBCD5-29E3-1123-8C5B-BAA6A5D2CD1A}"/>
              </a:ext>
            </a:extLst>
          </p:cNvPr>
          <p:cNvSpPr txBox="1"/>
          <p:nvPr/>
        </p:nvSpPr>
        <p:spPr>
          <a:xfrm>
            <a:off x="8214983" y="7939345"/>
            <a:ext cx="3465374" cy="261610"/>
          </a:xfrm>
          <a:prstGeom prst="rect">
            <a:avLst/>
          </a:prstGeom>
          <a:noFill/>
          <a:ln>
            <a:noFill/>
          </a:ln>
        </p:spPr>
        <p:txBody>
          <a:bodyPr wrap="square">
            <a:spAutoFit/>
          </a:bodyPr>
          <a:lstStyle/>
          <a:p>
            <a:pPr>
              <a:defRPr u="none">
                <a:uFillTx/>
              </a:defRPr>
            </a:pPr>
            <a:r>
              <a:rPr lang="en-IN" sz="1100" dirty="0">
                <a:uFill>
                  <a:solidFill>
                    <a:schemeClr val="accent2"/>
                  </a:solidFill>
                </a:uFill>
                <a:latin typeface="Futura Next Book" panose="020B0502020204020303" pitchFamily="34" charset="77"/>
                <a:hlinkClick r:id="rId4">
                  <a:extLst>
                    <a:ext uri="{A12FA001-AC4F-418D-AE19-62706E023703}">
                      <ahyp:hlinkClr xmlns:ahyp="http://schemas.microsoft.com/office/drawing/2018/hyperlinkcolor" val="tx"/>
                    </a:ext>
                  </a:extLst>
                </a:hlinkClick>
              </a:rPr>
              <a:t>http://atomicdesign.bradfrost.com/chapter-2/</a:t>
            </a:r>
          </a:p>
        </p:txBody>
      </p:sp>
    </p:spTree>
    <p:extLst>
      <p:ext uri="{BB962C8B-B14F-4D97-AF65-F5344CB8AC3E}">
        <p14:creationId xmlns:p14="http://schemas.microsoft.com/office/powerpoint/2010/main" val="4094060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design systems - material design system and apple HIG</a:t>
            </a:r>
            <a:endParaRPr lang="en-US" dirty="0"/>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19" name="Picture 18">
            <a:extLst>
              <a:ext uri="{FF2B5EF4-FFF2-40B4-BE49-F238E27FC236}">
                <a16:creationId xmlns:a16="http://schemas.microsoft.com/office/drawing/2014/main" id="{FAF88E84-7C80-EFBF-D629-08EECEBB4233}"/>
              </a:ext>
            </a:extLst>
          </p:cNvPr>
          <p:cNvPicPr>
            <a:picLocks noChangeAspect="1"/>
          </p:cNvPicPr>
          <p:nvPr/>
        </p:nvPicPr>
        <p:blipFill>
          <a:blip r:embed="rId3"/>
          <a:stretch>
            <a:fillRect/>
          </a:stretch>
        </p:blipFill>
        <p:spPr>
          <a:xfrm>
            <a:off x="7466013" y="3588476"/>
            <a:ext cx="7772400" cy="904827"/>
          </a:xfrm>
          <a:prstGeom prst="rect">
            <a:avLst/>
          </a:prstGeom>
        </p:spPr>
      </p:pic>
      <p:sp>
        <p:nvSpPr>
          <p:cNvPr id="4" name="Content Placeholder 25">
            <a:extLst>
              <a:ext uri="{FF2B5EF4-FFF2-40B4-BE49-F238E27FC236}">
                <a16:creationId xmlns:a16="http://schemas.microsoft.com/office/drawing/2014/main" id="{6B547AD4-7A26-7E80-1BA1-05DB3EC4134C}"/>
              </a:ext>
            </a:extLst>
          </p:cNvPr>
          <p:cNvSpPr txBox="1">
            <a:spLocks/>
          </p:cNvSpPr>
          <p:nvPr/>
        </p:nvSpPr>
        <p:spPr>
          <a:xfrm>
            <a:off x="1047638" y="2136775"/>
            <a:ext cx="5521603" cy="2892425"/>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dirty="0"/>
              <a:t>Molecules give us some building blocks to work with, and we can now combine them together to form organisms. Organisms are groups of molecules joined together to form a relatively complex, distinct section of an interface.</a:t>
            </a:r>
          </a:p>
        </p:txBody>
      </p:sp>
      <p:sp>
        <p:nvSpPr>
          <p:cNvPr id="7" name="Title 2">
            <a:extLst>
              <a:ext uri="{FF2B5EF4-FFF2-40B4-BE49-F238E27FC236}">
                <a16:creationId xmlns:a16="http://schemas.microsoft.com/office/drawing/2014/main" id="{BCB67818-2394-B160-0265-B3EA81EC7D6D}"/>
              </a:ext>
            </a:extLst>
          </p:cNvPr>
          <p:cNvSpPr txBox="1">
            <a:spLocks/>
          </p:cNvSpPr>
          <p:nvPr/>
        </p:nvSpPr>
        <p:spPr>
          <a:xfrm>
            <a:off x="1047638" y="1294294"/>
            <a:ext cx="10934155" cy="657795"/>
          </a:xfrm>
          <a:prstGeom prst="rect">
            <a:avLst/>
          </a:prstGeom>
        </p:spPr>
        <p:txBody>
          <a:bodyPr vert="horz" lIns="91440" tIns="45720" rIns="91440" bIns="45720" rtlCol="0" anchor="t">
            <a:noAutofit/>
          </a:bodyPr>
          <a:lstStyle>
            <a:lvl1pPr algn="l" defTabSz="1142817" rtl="0" eaLnBrk="1" latinLnBrk="0" hangingPunct="1">
              <a:lnSpc>
                <a:spcPct val="90000"/>
              </a:lnSpc>
              <a:spcBef>
                <a:spcPct val="0"/>
              </a:spcBef>
              <a:buNone/>
              <a:defRPr sz="6000" b="0" i="0" u="sng" kern="1200">
                <a:solidFill>
                  <a:schemeClr val="tx1"/>
                </a:solidFill>
                <a:latin typeface="Futura Next Book" panose="020B0502020204020303" pitchFamily="34" charset="77"/>
                <a:ea typeface="+mj-ea"/>
                <a:cs typeface="+mj-cs"/>
              </a:defRPr>
            </a:lvl1pPr>
          </a:lstStyle>
          <a:p>
            <a:r>
              <a:rPr lang="en-IN" sz="3200" dirty="0"/>
              <a:t>molecules</a:t>
            </a:r>
          </a:p>
        </p:txBody>
      </p:sp>
      <p:sp>
        <p:nvSpPr>
          <p:cNvPr id="3" name="TextBox 2">
            <a:extLst>
              <a:ext uri="{FF2B5EF4-FFF2-40B4-BE49-F238E27FC236}">
                <a16:creationId xmlns:a16="http://schemas.microsoft.com/office/drawing/2014/main" id="{D6A8B60C-9BC0-6A77-1A15-F772359089A4}"/>
              </a:ext>
            </a:extLst>
          </p:cNvPr>
          <p:cNvSpPr txBox="1"/>
          <p:nvPr/>
        </p:nvSpPr>
        <p:spPr>
          <a:xfrm>
            <a:off x="8214983" y="7939345"/>
            <a:ext cx="3465374" cy="261610"/>
          </a:xfrm>
          <a:prstGeom prst="rect">
            <a:avLst/>
          </a:prstGeom>
          <a:noFill/>
          <a:ln>
            <a:noFill/>
          </a:ln>
        </p:spPr>
        <p:txBody>
          <a:bodyPr wrap="square">
            <a:spAutoFit/>
          </a:bodyPr>
          <a:lstStyle/>
          <a:p>
            <a:pPr>
              <a:defRPr u="none">
                <a:uFillTx/>
              </a:defRPr>
            </a:pPr>
            <a:r>
              <a:rPr lang="en-IN" sz="1100" dirty="0">
                <a:uFill>
                  <a:solidFill>
                    <a:schemeClr val="accent2"/>
                  </a:solidFill>
                </a:uFill>
                <a:latin typeface="Futura Next Book" panose="020B0502020204020303" pitchFamily="34" charset="77"/>
                <a:hlinkClick r:id="rId4">
                  <a:extLst>
                    <a:ext uri="{A12FA001-AC4F-418D-AE19-62706E023703}">
                      <ahyp:hlinkClr xmlns:ahyp="http://schemas.microsoft.com/office/drawing/2018/hyperlinkcolor" val="tx"/>
                    </a:ext>
                  </a:extLst>
                </a:hlinkClick>
              </a:rPr>
              <a:t>http://atomicdesign.bradfrost.com/chapter-2/</a:t>
            </a:r>
          </a:p>
        </p:txBody>
      </p:sp>
    </p:spTree>
    <p:extLst>
      <p:ext uri="{BB962C8B-B14F-4D97-AF65-F5344CB8AC3E}">
        <p14:creationId xmlns:p14="http://schemas.microsoft.com/office/powerpoint/2010/main" val="4002542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design systems - material design system and apple HIG</a:t>
            </a:r>
            <a:endParaRPr lang="en-US" dirty="0"/>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15" name="Picture 14">
            <a:extLst>
              <a:ext uri="{FF2B5EF4-FFF2-40B4-BE49-F238E27FC236}">
                <a16:creationId xmlns:a16="http://schemas.microsoft.com/office/drawing/2014/main" id="{76DBE07A-BCCF-4E9C-47BD-DC673C83D424}"/>
              </a:ext>
            </a:extLst>
          </p:cNvPr>
          <p:cNvPicPr>
            <a:picLocks noChangeAspect="1"/>
          </p:cNvPicPr>
          <p:nvPr/>
        </p:nvPicPr>
        <p:blipFill>
          <a:blip r:embed="rId3"/>
          <a:srcRect/>
          <a:stretch/>
        </p:blipFill>
        <p:spPr>
          <a:xfrm>
            <a:off x="8214983" y="618488"/>
            <a:ext cx="6378475" cy="6618870"/>
          </a:xfrm>
          <a:prstGeom prst="rect">
            <a:avLst/>
          </a:prstGeom>
        </p:spPr>
      </p:pic>
      <p:sp>
        <p:nvSpPr>
          <p:cNvPr id="4" name="Content Placeholder 25">
            <a:extLst>
              <a:ext uri="{FF2B5EF4-FFF2-40B4-BE49-F238E27FC236}">
                <a16:creationId xmlns:a16="http://schemas.microsoft.com/office/drawing/2014/main" id="{356339EA-BF81-B90E-1834-FD28677FF184}"/>
              </a:ext>
            </a:extLst>
          </p:cNvPr>
          <p:cNvSpPr txBox="1">
            <a:spLocks/>
          </p:cNvSpPr>
          <p:nvPr/>
        </p:nvSpPr>
        <p:spPr>
          <a:xfrm>
            <a:off x="1047639" y="2136775"/>
            <a:ext cx="5665982" cy="4697162"/>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dirty="0"/>
              <a:t>at the template stage, we break our chemistry analogy to get into language that makes more sense to our clients and our final output. </a:t>
            </a:r>
          </a:p>
          <a:p>
            <a:pPr marL="0" indent="0">
              <a:lnSpc>
                <a:spcPct val="150000"/>
              </a:lnSpc>
              <a:buNone/>
            </a:pPr>
            <a:r>
              <a:rPr lang="en-IN" dirty="0"/>
              <a:t>templates consist mostly of groups of organisms stitched together to form pages. it’s here that we start to see the design coming together and start seeing things like layout in action.</a:t>
            </a:r>
          </a:p>
        </p:txBody>
      </p:sp>
      <p:sp>
        <p:nvSpPr>
          <p:cNvPr id="7" name="Title 2">
            <a:extLst>
              <a:ext uri="{FF2B5EF4-FFF2-40B4-BE49-F238E27FC236}">
                <a16:creationId xmlns:a16="http://schemas.microsoft.com/office/drawing/2014/main" id="{464B7F76-E812-7B7F-D26C-163829A8E375}"/>
              </a:ext>
            </a:extLst>
          </p:cNvPr>
          <p:cNvSpPr txBox="1">
            <a:spLocks/>
          </p:cNvSpPr>
          <p:nvPr/>
        </p:nvSpPr>
        <p:spPr>
          <a:xfrm>
            <a:off x="1047638" y="1294294"/>
            <a:ext cx="10934155" cy="657795"/>
          </a:xfrm>
          <a:prstGeom prst="rect">
            <a:avLst/>
          </a:prstGeom>
        </p:spPr>
        <p:txBody>
          <a:bodyPr vert="horz" lIns="91440" tIns="45720" rIns="91440" bIns="45720" rtlCol="0" anchor="t">
            <a:noAutofit/>
          </a:bodyPr>
          <a:lstStyle>
            <a:lvl1pPr algn="l" defTabSz="1142817" rtl="0" eaLnBrk="1" latinLnBrk="0" hangingPunct="1">
              <a:lnSpc>
                <a:spcPct val="90000"/>
              </a:lnSpc>
              <a:spcBef>
                <a:spcPct val="0"/>
              </a:spcBef>
              <a:buNone/>
              <a:defRPr sz="6000" b="0" i="0" u="sng" kern="1200">
                <a:solidFill>
                  <a:schemeClr val="tx1"/>
                </a:solidFill>
                <a:latin typeface="Futura Next Book" panose="020B0502020204020303" pitchFamily="34" charset="77"/>
                <a:ea typeface="+mj-ea"/>
                <a:cs typeface="+mj-cs"/>
              </a:defRPr>
            </a:lvl1pPr>
          </a:lstStyle>
          <a:p>
            <a:r>
              <a:rPr lang="en-IN" sz="3200" dirty="0"/>
              <a:t>templates</a:t>
            </a:r>
          </a:p>
        </p:txBody>
      </p:sp>
      <p:sp>
        <p:nvSpPr>
          <p:cNvPr id="3" name="TextBox 2">
            <a:extLst>
              <a:ext uri="{FF2B5EF4-FFF2-40B4-BE49-F238E27FC236}">
                <a16:creationId xmlns:a16="http://schemas.microsoft.com/office/drawing/2014/main" id="{786CEBF7-AC7F-F548-98D1-D5C8886B93E1}"/>
              </a:ext>
            </a:extLst>
          </p:cNvPr>
          <p:cNvSpPr txBox="1"/>
          <p:nvPr/>
        </p:nvSpPr>
        <p:spPr>
          <a:xfrm>
            <a:off x="8214983" y="7939345"/>
            <a:ext cx="3465374" cy="261610"/>
          </a:xfrm>
          <a:prstGeom prst="rect">
            <a:avLst/>
          </a:prstGeom>
          <a:noFill/>
          <a:ln>
            <a:noFill/>
          </a:ln>
        </p:spPr>
        <p:txBody>
          <a:bodyPr wrap="square">
            <a:spAutoFit/>
          </a:bodyPr>
          <a:lstStyle/>
          <a:p>
            <a:pPr>
              <a:defRPr u="none">
                <a:uFillTx/>
              </a:defRPr>
            </a:pPr>
            <a:r>
              <a:rPr lang="en-IN" sz="1100" dirty="0">
                <a:uFill>
                  <a:solidFill>
                    <a:schemeClr val="accent2"/>
                  </a:solidFill>
                </a:uFill>
                <a:latin typeface="Futura Next Book" panose="020B0502020204020303" pitchFamily="34" charset="77"/>
                <a:hlinkClick r:id="rId4">
                  <a:extLst>
                    <a:ext uri="{A12FA001-AC4F-418D-AE19-62706E023703}">
                      <ahyp:hlinkClr xmlns:ahyp="http://schemas.microsoft.com/office/drawing/2018/hyperlinkcolor" val="tx"/>
                    </a:ext>
                  </a:extLst>
                </a:hlinkClick>
              </a:rPr>
              <a:t>http://atomicdesign.bradfrost.com/chapter-2/</a:t>
            </a:r>
          </a:p>
        </p:txBody>
      </p:sp>
    </p:spTree>
    <p:extLst>
      <p:ext uri="{BB962C8B-B14F-4D97-AF65-F5344CB8AC3E}">
        <p14:creationId xmlns:p14="http://schemas.microsoft.com/office/powerpoint/2010/main" val="1425559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C5EA385-0491-9BD1-93BE-AB0D7CC8EF42}"/>
              </a:ext>
            </a:extLst>
          </p:cNvPr>
          <p:cNvSpPr>
            <a:spLocks noGrp="1"/>
          </p:cNvSpPr>
          <p:nvPr>
            <p:ph type="body" sz="quarter" idx="13"/>
          </p:nvPr>
        </p:nvSpPr>
        <p:spPr/>
        <p:txBody>
          <a:bodyPr/>
          <a:lstStyle/>
          <a:p>
            <a:r>
              <a:rPr lang="en-IN" dirty="0"/>
              <a:t>design systems - material design system and apple HIG</a:t>
            </a:r>
            <a:endParaRPr lang="en-US" dirty="0"/>
          </a:p>
        </p:txBody>
      </p:sp>
      <p:sp>
        <p:nvSpPr>
          <p:cNvPr id="14" name="TextBox 13">
            <a:extLst>
              <a:ext uri="{FF2B5EF4-FFF2-40B4-BE49-F238E27FC236}">
                <a16:creationId xmlns:a16="http://schemas.microsoft.com/office/drawing/2014/main" id="{42FFAD68-6EE4-ABBB-BCAB-6B0200B1FD07}"/>
              </a:ext>
            </a:extLst>
          </p:cNvPr>
          <p:cNvSpPr txBox="1"/>
          <p:nvPr/>
        </p:nvSpPr>
        <p:spPr>
          <a:xfrm>
            <a:off x="5065160" y="4253501"/>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pic>
        <p:nvPicPr>
          <p:cNvPr id="4" name="Picture 3">
            <a:extLst>
              <a:ext uri="{FF2B5EF4-FFF2-40B4-BE49-F238E27FC236}">
                <a16:creationId xmlns:a16="http://schemas.microsoft.com/office/drawing/2014/main" id="{695A7B12-B883-0E3F-4412-E6512D27007F}"/>
              </a:ext>
            </a:extLst>
          </p:cNvPr>
          <p:cNvPicPr>
            <a:picLocks noChangeAspect="1"/>
          </p:cNvPicPr>
          <p:nvPr/>
        </p:nvPicPr>
        <p:blipFill>
          <a:blip r:embed="rId3"/>
          <a:srcRect/>
          <a:stretch/>
        </p:blipFill>
        <p:spPr>
          <a:xfrm>
            <a:off x="8214983" y="618488"/>
            <a:ext cx="6378475" cy="6618870"/>
          </a:xfrm>
          <a:prstGeom prst="rect">
            <a:avLst/>
          </a:prstGeom>
        </p:spPr>
      </p:pic>
      <p:sp>
        <p:nvSpPr>
          <p:cNvPr id="7" name="Content Placeholder 25">
            <a:extLst>
              <a:ext uri="{FF2B5EF4-FFF2-40B4-BE49-F238E27FC236}">
                <a16:creationId xmlns:a16="http://schemas.microsoft.com/office/drawing/2014/main" id="{85BCBD37-E49F-9A15-244D-B5FD001C62C4}"/>
              </a:ext>
            </a:extLst>
          </p:cNvPr>
          <p:cNvSpPr txBox="1">
            <a:spLocks/>
          </p:cNvSpPr>
          <p:nvPr/>
        </p:nvSpPr>
        <p:spPr>
          <a:xfrm>
            <a:off x="1047639" y="2136775"/>
            <a:ext cx="5557698" cy="2796172"/>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dirty="0"/>
              <a:t>pages are specific instances of templates. here, placeholder content is replaced with real representative content to give an accurate depiction of what a user will ultimately see.</a:t>
            </a:r>
          </a:p>
        </p:txBody>
      </p:sp>
      <p:sp>
        <p:nvSpPr>
          <p:cNvPr id="8" name="Title 2">
            <a:extLst>
              <a:ext uri="{FF2B5EF4-FFF2-40B4-BE49-F238E27FC236}">
                <a16:creationId xmlns:a16="http://schemas.microsoft.com/office/drawing/2014/main" id="{7A33F2B3-BFAA-D26F-E3C4-839C27132859}"/>
              </a:ext>
            </a:extLst>
          </p:cNvPr>
          <p:cNvSpPr txBox="1">
            <a:spLocks/>
          </p:cNvSpPr>
          <p:nvPr/>
        </p:nvSpPr>
        <p:spPr>
          <a:xfrm>
            <a:off x="1047638" y="1294294"/>
            <a:ext cx="10934155" cy="657795"/>
          </a:xfrm>
          <a:prstGeom prst="rect">
            <a:avLst/>
          </a:prstGeom>
        </p:spPr>
        <p:txBody>
          <a:bodyPr vert="horz" lIns="91440" tIns="45720" rIns="91440" bIns="45720" rtlCol="0" anchor="t">
            <a:noAutofit/>
          </a:bodyPr>
          <a:lstStyle>
            <a:lvl1pPr algn="l" defTabSz="1142817" rtl="0" eaLnBrk="1" latinLnBrk="0" hangingPunct="1">
              <a:lnSpc>
                <a:spcPct val="90000"/>
              </a:lnSpc>
              <a:spcBef>
                <a:spcPct val="0"/>
              </a:spcBef>
              <a:buNone/>
              <a:defRPr sz="6000" b="0" i="0" u="sng" kern="1200">
                <a:solidFill>
                  <a:schemeClr val="tx1"/>
                </a:solidFill>
                <a:latin typeface="Futura Next Book" panose="020B0502020204020303" pitchFamily="34" charset="77"/>
                <a:ea typeface="+mj-ea"/>
                <a:cs typeface="+mj-cs"/>
              </a:defRPr>
            </a:lvl1pPr>
          </a:lstStyle>
          <a:p>
            <a:r>
              <a:rPr lang="en-IN" sz="3200" dirty="0"/>
              <a:t>pages</a:t>
            </a:r>
          </a:p>
        </p:txBody>
      </p:sp>
      <p:sp>
        <p:nvSpPr>
          <p:cNvPr id="9" name="TextBox 8">
            <a:extLst>
              <a:ext uri="{FF2B5EF4-FFF2-40B4-BE49-F238E27FC236}">
                <a16:creationId xmlns:a16="http://schemas.microsoft.com/office/drawing/2014/main" id="{CDAD6B85-49ED-1F4E-C5F1-34907526E5F9}"/>
              </a:ext>
            </a:extLst>
          </p:cNvPr>
          <p:cNvSpPr txBox="1"/>
          <p:nvPr/>
        </p:nvSpPr>
        <p:spPr>
          <a:xfrm>
            <a:off x="8214983" y="7939345"/>
            <a:ext cx="3465374" cy="261610"/>
          </a:xfrm>
          <a:prstGeom prst="rect">
            <a:avLst/>
          </a:prstGeom>
          <a:noFill/>
          <a:ln>
            <a:noFill/>
          </a:ln>
        </p:spPr>
        <p:txBody>
          <a:bodyPr wrap="square">
            <a:spAutoFit/>
          </a:bodyPr>
          <a:lstStyle/>
          <a:p>
            <a:pPr>
              <a:defRPr u="none">
                <a:uFillTx/>
              </a:defRPr>
            </a:pPr>
            <a:r>
              <a:rPr lang="en-IN" sz="1100" dirty="0">
                <a:uFill>
                  <a:solidFill>
                    <a:schemeClr val="accent2"/>
                  </a:solidFill>
                </a:uFill>
                <a:latin typeface="Futura Next Book" panose="020B0502020204020303" pitchFamily="34" charset="77"/>
                <a:hlinkClick r:id="rId4">
                  <a:extLst>
                    <a:ext uri="{A12FA001-AC4F-418D-AE19-62706E023703}">
                      <ahyp:hlinkClr xmlns:ahyp="http://schemas.microsoft.com/office/drawing/2018/hyperlinkcolor" val="tx"/>
                    </a:ext>
                  </a:extLst>
                </a:hlinkClick>
              </a:rPr>
              <a:t>http://atomicdesign.bradfrost.com/chapter-2/</a:t>
            </a:r>
          </a:p>
        </p:txBody>
      </p:sp>
    </p:spTree>
    <p:extLst>
      <p:ext uri="{BB962C8B-B14F-4D97-AF65-F5344CB8AC3E}">
        <p14:creationId xmlns:p14="http://schemas.microsoft.com/office/powerpoint/2010/main" val="319290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0A14C9-BDAA-4705-11A7-0B1CB12E2D6E}"/>
              </a:ext>
            </a:extLst>
          </p:cNvPr>
          <p:cNvSpPr/>
          <p:nvPr/>
        </p:nvSpPr>
        <p:spPr>
          <a:xfrm>
            <a:off x="1047639" y="3043659"/>
            <a:ext cx="13596014" cy="4359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2">
            <a:extLst>
              <a:ext uri="{FF2B5EF4-FFF2-40B4-BE49-F238E27FC236}">
                <a16:creationId xmlns:a16="http://schemas.microsoft.com/office/drawing/2014/main" id="{0BB4CEE2-8695-971F-D948-3842BBAC788D}"/>
              </a:ext>
            </a:extLst>
          </p:cNvPr>
          <p:cNvSpPr txBox="1">
            <a:spLocks/>
          </p:cNvSpPr>
          <p:nvPr/>
        </p:nvSpPr>
        <p:spPr>
          <a:xfrm>
            <a:off x="1030382" y="1286311"/>
            <a:ext cx="13091328" cy="1487123"/>
          </a:xfrm>
          <a:prstGeom prst="rect">
            <a:avLst/>
          </a:prstGeom>
        </p:spPr>
        <p:txBody>
          <a:bodyPr vert="horz" lIns="91440" tIns="45720" rIns="91440" bIns="45720" rtlCol="0" anchor="t">
            <a:noAutofit/>
          </a:bodyPr>
          <a:lstStyle>
            <a:lvl1pPr algn="l" defTabSz="1142817" rtl="0" eaLnBrk="1" latinLnBrk="0" hangingPunct="1">
              <a:lnSpc>
                <a:spcPct val="90000"/>
              </a:lnSpc>
              <a:spcBef>
                <a:spcPct val="0"/>
              </a:spcBef>
              <a:buNone/>
              <a:defRPr sz="6000" b="0" i="0" u="sng" kern="1200">
                <a:solidFill>
                  <a:schemeClr val="tx1"/>
                </a:solidFill>
                <a:latin typeface="Futura Next Book" panose="020B0502020204020303" pitchFamily="34" charset="77"/>
                <a:ea typeface="+mj-ea"/>
                <a:cs typeface="+mj-cs"/>
              </a:defRPr>
            </a:lvl1pPr>
          </a:lstStyle>
          <a:p>
            <a:pPr>
              <a:lnSpc>
                <a:spcPct val="150000"/>
              </a:lnSpc>
            </a:pPr>
            <a:r>
              <a:rPr lang="en-IN" sz="1800" u="none" dirty="0"/>
              <a:t>the atomic approach focuses us on creating a structure of smaller elements that can be used on their own or combined to make larger components throughout our designs providing benefits both to the business and the user. </a:t>
            </a:r>
          </a:p>
        </p:txBody>
      </p:sp>
      <p:grpSp>
        <p:nvGrpSpPr>
          <p:cNvPr id="12" name="Group 11">
            <a:extLst>
              <a:ext uri="{FF2B5EF4-FFF2-40B4-BE49-F238E27FC236}">
                <a16:creationId xmlns:a16="http://schemas.microsoft.com/office/drawing/2014/main" id="{32C4AF24-B1BC-D2DE-5557-8108A4E8909F}"/>
              </a:ext>
            </a:extLst>
          </p:cNvPr>
          <p:cNvGrpSpPr/>
          <p:nvPr/>
        </p:nvGrpSpPr>
        <p:grpSpPr>
          <a:xfrm>
            <a:off x="1116703" y="3488575"/>
            <a:ext cx="13005007" cy="3559385"/>
            <a:chOff x="1008641" y="3042343"/>
            <a:chExt cx="13005007" cy="3559385"/>
          </a:xfrm>
        </p:grpSpPr>
        <p:sp>
          <p:nvSpPr>
            <p:cNvPr id="13" name="Organisms">
              <a:extLst>
                <a:ext uri="{FF2B5EF4-FFF2-40B4-BE49-F238E27FC236}">
                  <a16:creationId xmlns:a16="http://schemas.microsoft.com/office/drawing/2014/main" id="{0454A8E5-3FB2-F039-8FCD-D4F535F221E0}"/>
                </a:ext>
              </a:extLst>
            </p:cNvPr>
            <p:cNvSpPr txBox="1"/>
            <p:nvPr/>
          </p:nvSpPr>
          <p:spPr>
            <a:xfrm>
              <a:off x="6131053" y="6069020"/>
              <a:ext cx="2480356" cy="53270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gn="ctr">
                <a:lnSpc>
                  <a:spcPct val="140000"/>
                </a:lnSpc>
                <a:defRPr sz="2600">
                  <a:solidFill>
                    <a:srgbClr val="FFFFFF"/>
                  </a:solidFill>
                </a:defRPr>
              </a:lvl1pPr>
            </a:lstStyle>
            <a:p>
              <a:r>
                <a:rPr lang="en-IN" sz="1800" dirty="0">
                  <a:solidFill>
                    <a:schemeClr val="tx1"/>
                  </a:solidFill>
                  <a:latin typeface="Futura Next Book" panose="020B0502020204020303" pitchFamily="34" charset="77"/>
                </a:rPr>
                <a:t>organisms</a:t>
              </a:r>
            </a:p>
          </p:txBody>
        </p:sp>
        <p:sp>
          <p:nvSpPr>
            <p:cNvPr id="15" name="Pages">
              <a:extLst>
                <a:ext uri="{FF2B5EF4-FFF2-40B4-BE49-F238E27FC236}">
                  <a16:creationId xmlns:a16="http://schemas.microsoft.com/office/drawing/2014/main" id="{4D75DEAA-9594-BAA2-4D4D-471EF1F82053}"/>
                </a:ext>
              </a:extLst>
            </p:cNvPr>
            <p:cNvSpPr txBox="1"/>
            <p:nvPr/>
          </p:nvSpPr>
          <p:spPr>
            <a:xfrm>
              <a:off x="11533291" y="6069020"/>
              <a:ext cx="2480357" cy="53270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nSpc>
                  <a:spcPct val="140000"/>
                </a:lnSpc>
                <a:defRPr sz="2600">
                  <a:solidFill>
                    <a:srgbClr val="FFFFFF"/>
                  </a:solidFill>
                </a:defRPr>
              </a:lvl1pPr>
            </a:lstStyle>
            <a:p>
              <a:pPr algn="ctr"/>
              <a:r>
                <a:rPr lang="en-IN" sz="1800" dirty="0">
                  <a:solidFill>
                    <a:schemeClr val="tx1"/>
                  </a:solidFill>
                  <a:latin typeface="Futura Next Book" panose="020B0502020204020303" pitchFamily="34" charset="77"/>
                </a:rPr>
                <a:t>pages</a:t>
              </a:r>
            </a:p>
          </p:txBody>
        </p:sp>
        <p:sp>
          <p:nvSpPr>
            <p:cNvPr id="16" name="Atoms">
              <a:extLst>
                <a:ext uri="{FF2B5EF4-FFF2-40B4-BE49-F238E27FC236}">
                  <a16:creationId xmlns:a16="http://schemas.microsoft.com/office/drawing/2014/main" id="{F9F07E92-0002-7BF2-C031-AF6B0167FAAC}"/>
                </a:ext>
              </a:extLst>
            </p:cNvPr>
            <p:cNvSpPr txBox="1"/>
            <p:nvPr/>
          </p:nvSpPr>
          <p:spPr>
            <a:xfrm>
              <a:off x="1008641" y="6069020"/>
              <a:ext cx="2376322" cy="53270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gn="ctr">
                <a:lnSpc>
                  <a:spcPct val="140000"/>
                </a:lnSpc>
                <a:defRPr sz="2600">
                  <a:solidFill>
                    <a:srgbClr val="FFFFFF"/>
                  </a:solidFill>
                </a:defRPr>
              </a:lvl1pPr>
            </a:lstStyle>
            <a:p>
              <a:r>
                <a:rPr lang="en-IN" sz="1800" dirty="0">
                  <a:solidFill>
                    <a:schemeClr val="tx1"/>
                  </a:solidFill>
                  <a:latin typeface="Futura Next Book" panose="020B0502020204020303" pitchFamily="34" charset="77"/>
                </a:rPr>
                <a:t>atoms</a:t>
              </a:r>
            </a:p>
          </p:txBody>
        </p:sp>
        <p:sp>
          <p:nvSpPr>
            <p:cNvPr id="17" name="Molecules">
              <a:extLst>
                <a:ext uri="{FF2B5EF4-FFF2-40B4-BE49-F238E27FC236}">
                  <a16:creationId xmlns:a16="http://schemas.microsoft.com/office/drawing/2014/main" id="{2806BEE5-95F3-A48F-B382-9B0B8D5315C2}"/>
                </a:ext>
              </a:extLst>
            </p:cNvPr>
            <p:cNvSpPr txBox="1"/>
            <p:nvPr/>
          </p:nvSpPr>
          <p:spPr>
            <a:xfrm>
              <a:off x="3866365" y="6069020"/>
              <a:ext cx="1917748" cy="53270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gn="ctr">
                <a:lnSpc>
                  <a:spcPct val="140000"/>
                </a:lnSpc>
                <a:defRPr sz="2600">
                  <a:solidFill>
                    <a:srgbClr val="FFFFFF"/>
                  </a:solidFill>
                </a:defRPr>
              </a:lvl1pPr>
            </a:lstStyle>
            <a:p>
              <a:r>
                <a:rPr lang="en-IN" sz="1800" dirty="0">
                  <a:solidFill>
                    <a:schemeClr val="tx1"/>
                  </a:solidFill>
                  <a:latin typeface="Futura Next Book" panose="020B0502020204020303" pitchFamily="34" charset="77"/>
                </a:rPr>
                <a:t>molecules</a:t>
              </a:r>
            </a:p>
          </p:txBody>
        </p:sp>
        <p:sp>
          <p:nvSpPr>
            <p:cNvPr id="18" name="Templates">
              <a:extLst>
                <a:ext uri="{FF2B5EF4-FFF2-40B4-BE49-F238E27FC236}">
                  <a16:creationId xmlns:a16="http://schemas.microsoft.com/office/drawing/2014/main" id="{6E50EF1C-BC04-5878-FD1C-38C27F8C3BB1}"/>
                </a:ext>
              </a:extLst>
            </p:cNvPr>
            <p:cNvSpPr txBox="1"/>
            <p:nvPr/>
          </p:nvSpPr>
          <p:spPr>
            <a:xfrm>
              <a:off x="8664416" y="6069020"/>
              <a:ext cx="2480357" cy="53270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lvl1pPr algn="ctr">
                <a:lnSpc>
                  <a:spcPct val="140000"/>
                </a:lnSpc>
                <a:defRPr sz="2600">
                  <a:solidFill>
                    <a:srgbClr val="FFFFFF"/>
                  </a:solidFill>
                </a:defRPr>
              </a:lvl1pPr>
            </a:lstStyle>
            <a:p>
              <a:r>
                <a:rPr lang="en-IN" sz="1800" dirty="0">
                  <a:solidFill>
                    <a:schemeClr val="tx1"/>
                  </a:solidFill>
                  <a:latin typeface="Futura Next Book" panose="020B0502020204020303" pitchFamily="34" charset="77"/>
                </a:rPr>
                <a:t>templates</a:t>
              </a:r>
            </a:p>
          </p:txBody>
        </p:sp>
        <p:pic>
          <p:nvPicPr>
            <p:cNvPr id="19" name="Picture 18" descr="Graphical user interface, diagram&#10;&#10;Description automatically generated">
              <a:extLst>
                <a:ext uri="{FF2B5EF4-FFF2-40B4-BE49-F238E27FC236}">
                  <a16:creationId xmlns:a16="http://schemas.microsoft.com/office/drawing/2014/main" id="{87841486-17D7-18F6-277A-896EFFDB2C17}"/>
                </a:ext>
              </a:extLst>
            </p:cNvPr>
            <p:cNvPicPr>
              <a:picLocks noChangeAspect="1"/>
            </p:cNvPicPr>
            <p:nvPr/>
          </p:nvPicPr>
          <p:blipFill rotWithShape="1">
            <a:blip r:embed="rId3"/>
            <a:srcRect t="11199" b="17379"/>
            <a:stretch/>
          </p:blipFill>
          <p:spPr>
            <a:xfrm>
              <a:off x="1322340" y="3042343"/>
              <a:ext cx="12593730" cy="2756452"/>
            </a:xfrm>
            <a:prstGeom prst="rect">
              <a:avLst/>
            </a:prstGeom>
          </p:spPr>
        </p:pic>
      </p:grpSp>
      <p:sp>
        <p:nvSpPr>
          <p:cNvPr id="2" name="Text Placeholder 5">
            <a:extLst>
              <a:ext uri="{FF2B5EF4-FFF2-40B4-BE49-F238E27FC236}">
                <a16:creationId xmlns:a16="http://schemas.microsoft.com/office/drawing/2014/main" id="{00863B2E-8943-8CD5-AE17-D5717ED6E18B}"/>
              </a:ext>
            </a:extLst>
          </p:cNvPr>
          <p:cNvSpPr>
            <a:spLocks noGrp="1"/>
          </p:cNvSpPr>
          <p:nvPr>
            <p:ph type="body" sz="quarter" idx="13"/>
          </p:nvPr>
        </p:nvSpPr>
        <p:spPr>
          <a:xfrm>
            <a:off x="1047639" y="435591"/>
            <a:ext cx="7774814" cy="288925"/>
          </a:xfrm>
        </p:spPr>
        <p:txBody>
          <a:bodyPr/>
          <a:lstStyle/>
          <a:p>
            <a:r>
              <a:rPr lang="en-IN" dirty="0"/>
              <a:t>design systems - material design system and apple HIG</a:t>
            </a:r>
            <a:endParaRPr lang="en-US" dirty="0"/>
          </a:p>
        </p:txBody>
      </p:sp>
    </p:spTree>
    <p:extLst>
      <p:ext uri="{BB962C8B-B14F-4D97-AF65-F5344CB8AC3E}">
        <p14:creationId xmlns:p14="http://schemas.microsoft.com/office/powerpoint/2010/main" val="1017120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5ED5422-FC88-4B01-233A-6B16C2ADB25D}"/>
              </a:ext>
            </a:extLst>
          </p:cNvPr>
          <p:cNvSpPr/>
          <p:nvPr/>
        </p:nvSpPr>
        <p:spPr>
          <a:xfrm>
            <a:off x="1151028" y="4676208"/>
            <a:ext cx="1922574" cy="213847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450F1EE-76C0-6769-D273-6F5CE14CE8BC}"/>
              </a:ext>
            </a:extLst>
          </p:cNvPr>
          <p:cNvSpPr/>
          <p:nvPr/>
        </p:nvSpPr>
        <p:spPr>
          <a:xfrm>
            <a:off x="3382808" y="4689642"/>
            <a:ext cx="1922574" cy="213847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27FA9CD-510E-02A7-37A8-5D29EB1707B4}"/>
              </a:ext>
            </a:extLst>
          </p:cNvPr>
          <p:cNvSpPr/>
          <p:nvPr/>
        </p:nvSpPr>
        <p:spPr>
          <a:xfrm>
            <a:off x="5634780" y="4689642"/>
            <a:ext cx="1922574" cy="213847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173FDF6-EF5C-DCB6-B7EC-AC0873EF93ED}"/>
              </a:ext>
            </a:extLst>
          </p:cNvPr>
          <p:cNvSpPr/>
          <p:nvPr/>
        </p:nvSpPr>
        <p:spPr>
          <a:xfrm>
            <a:off x="7900272" y="4689642"/>
            <a:ext cx="1922574" cy="213847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E895B0E-E964-29D7-9E61-57037D341F03}"/>
              </a:ext>
            </a:extLst>
          </p:cNvPr>
          <p:cNvSpPr/>
          <p:nvPr/>
        </p:nvSpPr>
        <p:spPr>
          <a:xfrm>
            <a:off x="10143059" y="4689642"/>
            <a:ext cx="1922574" cy="213847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3205FFD-783D-10CF-5FAF-1A0A64DCFA57}"/>
              </a:ext>
            </a:extLst>
          </p:cNvPr>
          <p:cNvSpPr/>
          <p:nvPr/>
        </p:nvSpPr>
        <p:spPr>
          <a:xfrm>
            <a:off x="12431720" y="4689642"/>
            <a:ext cx="1922574" cy="213847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445BE2E-A185-1169-5213-6AF089111690}"/>
              </a:ext>
            </a:extLst>
          </p:cNvPr>
          <p:cNvSpPr/>
          <p:nvPr/>
        </p:nvSpPr>
        <p:spPr>
          <a:xfrm>
            <a:off x="1162402" y="2172798"/>
            <a:ext cx="1922574" cy="213847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4BDB034-BA1D-6C01-9001-9E39365FCFAF}"/>
              </a:ext>
            </a:extLst>
          </p:cNvPr>
          <p:cNvSpPr/>
          <p:nvPr/>
        </p:nvSpPr>
        <p:spPr>
          <a:xfrm>
            <a:off x="3394182" y="2186232"/>
            <a:ext cx="1922574" cy="213847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600EFB-2B65-10BD-A2BD-10F0496EC03E}"/>
              </a:ext>
            </a:extLst>
          </p:cNvPr>
          <p:cNvSpPr/>
          <p:nvPr/>
        </p:nvSpPr>
        <p:spPr>
          <a:xfrm>
            <a:off x="5646154" y="2186232"/>
            <a:ext cx="1922574" cy="213847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A704AD4-4AFB-1B7D-A0F3-4DB70B25CB00}"/>
              </a:ext>
            </a:extLst>
          </p:cNvPr>
          <p:cNvSpPr/>
          <p:nvPr/>
        </p:nvSpPr>
        <p:spPr>
          <a:xfrm>
            <a:off x="7911646" y="2186232"/>
            <a:ext cx="1922574" cy="213847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0064E54-1940-7A5E-4AB7-581B97ACCF3C}"/>
              </a:ext>
            </a:extLst>
          </p:cNvPr>
          <p:cNvSpPr/>
          <p:nvPr/>
        </p:nvSpPr>
        <p:spPr>
          <a:xfrm>
            <a:off x="10154433" y="2186232"/>
            <a:ext cx="1922574" cy="213847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68555E9-1B50-5381-494A-EBA21BEE175D}"/>
              </a:ext>
            </a:extLst>
          </p:cNvPr>
          <p:cNvSpPr/>
          <p:nvPr/>
        </p:nvSpPr>
        <p:spPr>
          <a:xfrm>
            <a:off x="12443094" y="2186232"/>
            <a:ext cx="1922574" cy="213847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5">
            <a:extLst>
              <a:ext uri="{FF2B5EF4-FFF2-40B4-BE49-F238E27FC236}">
                <a16:creationId xmlns:a16="http://schemas.microsoft.com/office/drawing/2014/main" id="{00863B2E-8943-8CD5-AE17-D5717ED6E18B}"/>
              </a:ext>
            </a:extLst>
          </p:cNvPr>
          <p:cNvSpPr>
            <a:spLocks noGrp="1"/>
          </p:cNvSpPr>
          <p:nvPr>
            <p:ph type="body" sz="quarter" idx="13"/>
          </p:nvPr>
        </p:nvSpPr>
        <p:spPr>
          <a:xfrm>
            <a:off x="1047639" y="435591"/>
            <a:ext cx="7774814" cy="288925"/>
          </a:xfrm>
        </p:spPr>
        <p:txBody>
          <a:bodyPr/>
          <a:lstStyle/>
          <a:p>
            <a:r>
              <a:rPr lang="en-IN" dirty="0"/>
              <a:t>design systems - material design system and apple HIG</a:t>
            </a:r>
            <a:endParaRPr lang="en-US" dirty="0"/>
          </a:p>
        </p:txBody>
      </p:sp>
      <p:sp>
        <p:nvSpPr>
          <p:cNvPr id="3" name="TextBox 2">
            <a:extLst>
              <a:ext uri="{FF2B5EF4-FFF2-40B4-BE49-F238E27FC236}">
                <a16:creationId xmlns:a16="http://schemas.microsoft.com/office/drawing/2014/main" id="{668F101B-4452-5339-8241-6EE387C07A1A}"/>
              </a:ext>
            </a:extLst>
          </p:cNvPr>
          <p:cNvSpPr txBox="1"/>
          <p:nvPr/>
        </p:nvSpPr>
        <p:spPr>
          <a:xfrm>
            <a:off x="1289674" y="3579983"/>
            <a:ext cx="1540000" cy="575542"/>
          </a:xfrm>
          <a:prstGeom prst="rect">
            <a:avLst/>
          </a:prstGeom>
          <a:noFill/>
        </p:spPr>
        <p:txBody>
          <a:bodyPr wrap="square" rtlCol="0">
            <a:spAutoFit/>
          </a:bodyPr>
          <a:lstStyle/>
          <a:p>
            <a:pPr algn="ctr"/>
            <a:r>
              <a:rPr lang="en-US" sz="1400" dirty="0">
                <a:latin typeface="Futura Next Book" panose="020B0502020204020303" pitchFamily="34" charset="77"/>
              </a:rPr>
              <a:t>content</a:t>
            </a:r>
          </a:p>
          <a:p>
            <a:pPr algn="ctr"/>
            <a:r>
              <a:rPr lang="en-US" sz="1400" dirty="0">
                <a:latin typeface="Futura Next Book" panose="020B0502020204020303" pitchFamily="34" charset="77"/>
              </a:rPr>
              <a:t>guidelines</a:t>
            </a:r>
          </a:p>
        </p:txBody>
      </p:sp>
      <p:sp>
        <p:nvSpPr>
          <p:cNvPr id="4" name="TextBox 3">
            <a:extLst>
              <a:ext uri="{FF2B5EF4-FFF2-40B4-BE49-F238E27FC236}">
                <a16:creationId xmlns:a16="http://schemas.microsoft.com/office/drawing/2014/main" id="{C78A9276-2FDB-7C75-18DA-79F7B39620EA}"/>
              </a:ext>
            </a:extLst>
          </p:cNvPr>
          <p:cNvSpPr txBox="1"/>
          <p:nvPr/>
        </p:nvSpPr>
        <p:spPr>
          <a:xfrm>
            <a:off x="3585469" y="3594224"/>
            <a:ext cx="1540000" cy="575542"/>
          </a:xfrm>
          <a:prstGeom prst="rect">
            <a:avLst/>
          </a:prstGeom>
          <a:noFill/>
        </p:spPr>
        <p:txBody>
          <a:bodyPr wrap="square" rtlCol="0">
            <a:spAutoFit/>
          </a:bodyPr>
          <a:lstStyle/>
          <a:p>
            <a:pPr algn="ctr"/>
            <a:r>
              <a:rPr lang="en-US" sz="1400" dirty="0">
                <a:latin typeface="Futura Next Book" panose="020B0502020204020303" pitchFamily="34" charset="77"/>
              </a:rPr>
              <a:t>micro interactions</a:t>
            </a:r>
          </a:p>
        </p:txBody>
      </p:sp>
      <p:sp>
        <p:nvSpPr>
          <p:cNvPr id="5" name="TextBox 4">
            <a:extLst>
              <a:ext uri="{FF2B5EF4-FFF2-40B4-BE49-F238E27FC236}">
                <a16:creationId xmlns:a16="http://schemas.microsoft.com/office/drawing/2014/main" id="{9EE745C3-8799-8257-BD2D-FF8A8D77FDBA}"/>
              </a:ext>
            </a:extLst>
          </p:cNvPr>
          <p:cNvSpPr txBox="1"/>
          <p:nvPr/>
        </p:nvSpPr>
        <p:spPr>
          <a:xfrm>
            <a:off x="1425420" y="5974815"/>
            <a:ext cx="1268998" cy="523220"/>
          </a:xfrm>
          <a:prstGeom prst="rect">
            <a:avLst/>
          </a:prstGeom>
          <a:noFill/>
        </p:spPr>
        <p:txBody>
          <a:bodyPr wrap="square" rtlCol="0">
            <a:spAutoFit/>
          </a:bodyPr>
          <a:lstStyle/>
          <a:p>
            <a:pPr algn="ctr"/>
            <a:r>
              <a:rPr lang="en-US" sz="1400" dirty="0">
                <a:latin typeface="Futura Next Book" panose="020B0502020204020303" pitchFamily="34" charset="77"/>
              </a:rPr>
              <a:t>a11y guidelines</a:t>
            </a:r>
          </a:p>
        </p:txBody>
      </p:sp>
      <p:sp>
        <p:nvSpPr>
          <p:cNvPr id="6" name="TextBox 5">
            <a:extLst>
              <a:ext uri="{FF2B5EF4-FFF2-40B4-BE49-F238E27FC236}">
                <a16:creationId xmlns:a16="http://schemas.microsoft.com/office/drawing/2014/main" id="{79FDECC6-2242-BA31-9666-FBE50F4EA8DE}"/>
              </a:ext>
            </a:extLst>
          </p:cNvPr>
          <p:cNvSpPr txBox="1"/>
          <p:nvPr/>
        </p:nvSpPr>
        <p:spPr>
          <a:xfrm>
            <a:off x="3709596" y="5984306"/>
            <a:ext cx="1268998" cy="523220"/>
          </a:xfrm>
          <a:prstGeom prst="rect">
            <a:avLst/>
          </a:prstGeom>
          <a:noFill/>
        </p:spPr>
        <p:txBody>
          <a:bodyPr wrap="square" rtlCol="0">
            <a:spAutoFit/>
          </a:bodyPr>
          <a:lstStyle/>
          <a:p>
            <a:pPr algn="ctr"/>
            <a:r>
              <a:rPr lang="en-US" sz="1400" dirty="0">
                <a:latin typeface="Futura Next Book" panose="020B0502020204020303" pitchFamily="34" charset="77"/>
              </a:rPr>
              <a:t>design principles</a:t>
            </a:r>
          </a:p>
        </p:txBody>
      </p:sp>
      <p:sp>
        <p:nvSpPr>
          <p:cNvPr id="7" name="TextBox 6">
            <a:extLst>
              <a:ext uri="{FF2B5EF4-FFF2-40B4-BE49-F238E27FC236}">
                <a16:creationId xmlns:a16="http://schemas.microsoft.com/office/drawing/2014/main" id="{E83B5EB0-F002-4627-CB01-D65ACE7A90C5}"/>
              </a:ext>
            </a:extLst>
          </p:cNvPr>
          <p:cNvSpPr txBox="1"/>
          <p:nvPr/>
        </p:nvSpPr>
        <p:spPr>
          <a:xfrm>
            <a:off x="10501446" y="3565585"/>
            <a:ext cx="1242142" cy="307777"/>
          </a:xfrm>
          <a:prstGeom prst="rect">
            <a:avLst/>
          </a:prstGeom>
          <a:noFill/>
        </p:spPr>
        <p:txBody>
          <a:bodyPr wrap="square" rtlCol="0">
            <a:spAutoFit/>
          </a:bodyPr>
          <a:lstStyle/>
          <a:p>
            <a:pPr algn="ctr"/>
            <a:r>
              <a:rPr lang="en-US" sz="1400" dirty="0">
                <a:latin typeface="Futura Next Book" panose="020B0502020204020303" pitchFamily="34" charset="77"/>
              </a:rPr>
              <a:t>style guide</a:t>
            </a:r>
          </a:p>
        </p:txBody>
      </p:sp>
      <p:sp>
        <p:nvSpPr>
          <p:cNvPr id="8" name="TextBox 7">
            <a:extLst>
              <a:ext uri="{FF2B5EF4-FFF2-40B4-BE49-F238E27FC236}">
                <a16:creationId xmlns:a16="http://schemas.microsoft.com/office/drawing/2014/main" id="{BAD154AC-759D-14D9-5584-963E245BFB26}"/>
              </a:ext>
            </a:extLst>
          </p:cNvPr>
          <p:cNvSpPr txBox="1"/>
          <p:nvPr/>
        </p:nvSpPr>
        <p:spPr>
          <a:xfrm>
            <a:off x="10228428" y="6027914"/>
            <a:ext cx="1750166" cy="523220"/>
          </a:xfrm>
          <a:prstGeom prst="rect">
            <a:avLst/>
          </a:prstGeom>
          <a:noFill/>
        </p:spPr>
        <p:txBody>
          <a:bodyPr wrap="square" rtlCol="0">
            <a:spAutoFit/>
          </a:bodyPr>
          <a:lstStyle/>
          <a:p>
            <a:pPr algn="ctr"/>
            <a:r>
              <a:rPr lang="en-US" sz="1400" dirty="0">
                <a:latin typeface="Futura Next Book" panose="020B0502020204020303" pitchFamily="34" charset="77"/>
              </a:rPr>
              <a:t>interactive prototyping tools</a:t>
            </a:r>
          </a:p>
        </p:txBody>
      </p:sp>
      <p:sp>
        <p:nvSpPr>
          <p:cNvPr id="10" name="TextBox 9">
            <a:extLst>
              <a:ext uri="{FF2B5EF4-FFF2-40B4-BE49-F238E27FC236}">
                <a16:creationId xmlns:a16="http://schemas.microsoft.com/office/drawing/2014/main" id="{4B74871E-7DC2-7E96-B7A7-C30D70B9119A}"/>
              </a:ext>
            </a:extLst>
          </p:cNvPr>
          <p:cNvSpPr txBox="1"/>
          <p:nvPr/>
        </p:nvSpPr>
        <p:spPr>
          <a:xfrm>
            <a:off x="12540433" y="3513358"/>
            <a:ext cx="1753380" cy="575542"/>
          </a:xfrm>
          <a:prstGeom prst="rect">
            <a:avLst/>
          </a:prstGeom>
          <a:noFill/>
        </p:spPr>
        <p:txBody>
          <a:bodyPr wrap="square" rtlCol="0">
            <a:spAutoFit/>
          </a:bodyPr>
          <a:lstStyle/>
          <a:p>
            <a:pPr algn="ctr"/>
            <a:r>
              <a:rPr lang="en-US" sz="1400" dirty="0">
                <a:latin typeface="Futura Next Book" panose="020B0502020204020303" pitchFamily="34" charset="77"/>
              </a:rPr>
              <a:t>component/ pattern library</a:t>
            </a:r>
          </a:p>
        </p:txBody>
      </p:sp>
      <p:sp>
        <p:nvSpPr>
          <p:cNvPr id="14" name="TextBox 13">
            <a:extLst>
              <a:ext uri="{FF2B5EF4-FFF2-40B4-BE49-F238E27FC236}">
                <a16:creationId xmlns:a16="http://schemas.microsoft.com/office/drawing/2014/main" id="{C94A96A7-9D07-479C-DE10-76925608B8C5}"/>
              </a:ext>
            </a:extLst>
          </p:cNvPr>
          <p:cNvSpPr txBox="1"/>
          <p:nvPr/>
        </p:nvSpPr>
        <p:spPr>
          <a:xfrm>
            <a:off x="7876732" y="6074260"/>
            <a:ext cx="1929534" cy="523220"/>
          </a:xfrm>
          <a:prstGeom prst="rect">
            <a:avLst/>
          </a:prstGeom>
          <a:noFill/>
        </p:spPr>
        <p:txBody>
          <a:bodyPr wrap="square" rtlCol="0">
            <a:spAutoFit/>
          </a:bodyPr>
          <a:lstStyle/>
          <a:p>
            <a:pPr algn="ctr"/>
            <a:r>
              <a:rPr lang="en-US" sz="1400" dirty="0">
                <a:latin typeface="Futura Next Book" panose="020B0502020204020303" pitchFamily="34" charset="77"/>
              </a:rPr>
              <a:t>dev code</a:t>
            </a:r>
          </a:p>
          <a:p>
            <a:pPr algn="ctr"/>
            <a:r>
              <a:rPr lang="en-US" sz="1400" dirty="0">
                <a:latin typeface="Futura Next Book" panose="020B0502020204020303" pitchFamily="34" charset="77"/>
              </a:rPr>
              <a:t>standards</a:t>
            </a:r>
          </a:p>
        </p:txBody>
      </p:sp>
      <p:sp>
        <p:nvSpPr>
          <p:cNvPr id="20" name="TextBox 19">
            <a:extLst>
              <a:ext uri="{FF2B5EF4-FFF2-40B4-BE49-F238E27FC236}">
                <a16:creationId xmlns:a16="http://schemas.microsoft.com/office/drawing/2014/main" id="{4F041880-177F-7621-30B8-A04E1BB39841}"/>
              </a:ext>
            </a:extLst>
          </p:cNvPr>
          <p:cNvSpPr txBox="1"/>
          <p:nvPr/>
        </p:nvSpPr>
        <p:spPr>
          <a:xfrm>
            <a:off x="5807706" y="6092028"/>
            <a:ext cx="1540000" cy="307777"/>
          </a:xfrm>
          <a:prstGeom prst="rect">
            <a:avLst/>
          </a:prstGeom>
          <a:noFill/>
        </p:spPr>
        <p:txBody>
          <a:bodyPr wrap="square" rtlCol="0">
            <a:spAutoFit/>
          </a:bodyPr>
          <a:lstStyle/>
          <a:p>
            <a:pPr algn="ctr"/>
            <a:r>
              <a:rPr lang="en-US" sz="1400" dirty="0">
                <a:latin typeface="Futura Next Book" panose="020B0502020204020303" pitchFamily="34" charset="77"/>
              </a:rPr>
              <a:t>UI tools kits</a:t>
            </a:r>
          </a:p>
        </p:txBody>
      </p:sp>
      <p:sp>
        <p:nvSpPr>
          <p:cNvPr id="21" name="TextBox 20">
            <a:extLst>
              <a:ext uri="{FF2B5EF4-FFF2-40B4-BE49-F238E27FC236}">
                <a16:creationId xmlns:a16="http://schemas.microsoft.com/office/drawing/2014/main" id="{B756EDEA-318E-3245-5236-FD5F8917AB0D}"/>
              </a:ext>
            </a:extLst>
          </p:cNvPr>
          <p:cNvSpPr txBox="1"/>
          <p:nvPr/>
        </p:nvSpPr>
        <p:spPr>
          <a:xfrm>
            <a:off x="12663623" y="6102471"/>
            <a:ext cx="1514736" cy="307777"/>
          </a:xfrm>
          <a:prstGeom prst="rect">
            <a:avLst/>
          </a:prstGeom>
          <a:noFill/>
        </p:spPr>
        <p:txBody>
          <a:bodyPr wrap="square" rtlCol="0">
            <a:spAutoFit/>
          </a:bodyPr>
          <a:lstStyle/>
          <a:p>
            <a:pPr algn="ctr"/>
            <a:r>
              <a:rPr lang="en-US" sz="1400" dirty="0">
                <a:latin typeface="Futura Next Book" panose="020B0502020204020303" pitchFamily="34" charset="77"/>
              </a:rPr>
              <a:t>voice &amp; tone</a:t>
            </a:r>
          </a:p>
        </p:txBody>
      </p:sp>
      <p:sp>
        <p:nvSpPr>
          <p:cNvPr id="22" name="TextBox 21">
            <a:extLst>
              <a:ext uri="{FF2B5EF4-FFF2-40B4-BE49-F238E27FC236}">
                <a16:creationId xmlns:a16="http://schemas.microsoft.com/office/drawing/2014/main" id="{2837A06A-4563-212D-C17E-7C27740DFF4E}"/>
              </a:ext>
            </a:extLst>
          </p:cNvPr>
          <p:cNvSpPr txBox="1"/>
          <p:nvPr/>
        </p:nvSpPr>
        <p:spPr>
          <a:xfrm>
            <a:off x="5808541" y="3561536"/>
            <a:ext cx="1584337" cy="575542"/>
          </a:xfrm>
          <a:prstGeom prst="rect">
            <a:avLst/>
          </a:prstGeom>
          <a:noFill/>
        </p:spPr>
        <p:txBody>
          <a:bodyPr wrap="square">
            <a:spAutoFit/>
          </a:bodyPr>
          <a:lstStyle/>
          <a:p>
            <a:pPr algn="ctr"/>
            <a:r>
              <a:rPr lang="en-US" sz="1400" dirty="0">
                <a:latin typeface="Futura Next Book" panose="020B0502020204020303" pitchFamily="34" charset="77"/>
              </a:rPr>
              <a:t>visual design language</a:t>
            </a:r>
          </a:p>
        </p:txBody>
      </p:sp>
      <p:sp>
        <p:nvSpPr>
          <p:cNvPr id="23" name="TextBox 22">
            <a:extLst>
              <a:ext uri="{FF2B5EF4-FFF2-40B4-BE49-F238E27FC236}">
                <a16:creationId xmlns:a16="http://schemas.microsoft.com/office/drawing/2014/main" id="{5659FC11-0A54-0EA2-E9B3-C5449C34C030}"/>
              </a:ext>
            </a:extLst>
          </p:cNvPr>
          <p:cNvSpPr txBox="1"/>
          <p:nvPr/>
        </p:nvSpPr>
        <p:spPr>
          <a:xfrm>
            <a:off x="7955575" y="3567072"/>
            <a:ext cx="1825540" cy="575542"/>
          </a:xfrm>
          <a:prstGeom prst="rect">
            <a:avLst/>
          </a:prstGeom>
          <a:noFill/>
        </p:spPr>
        <p:txBody>
          <a:bodyPr wrap="square" rtlCol="0">
            <a:spAutoFit/>
          </a:bodyPr>
          <a:lstStyle/>
          <a:p>
            <a:pPr algn="ctr"/>
            <a:r>
              <a:rPr lang="en-US" sz="1400" dirty="0">
                <a:latin typeface="Futura Next Book" panose="020B0502020204020303" pitchFamily="34" charset="77"/>
              </a:rPr>
              <a:t>typography </a:t>
            </a:r>
          </a:p>
          <a:p>
            <a:pPr algn="ctr"/>
            <a:r>
              <a:rPr lang="en-US" sz="1400" dirty="0">
                <a:latin typeface="Futura Next Book" panose="020B0502020204020303" pitchFamily="34" charset="77"/>
              </a:rPr>
              <a:t>&amp; scale </a:t>
            </a:r>
          </a:p>
        </p:txBody>
      </p:sp>
      <p:pic>
        <p:nvPicPr>
          <p:cNvPr id="25" name="Picture 24">
            <a:extLst>
              <a:ext uri="{FF2B5EF4-FFF2-40B4-BE49-F238E27FC236}">
                <a16:creationId xmlns:a16="http://schemas.microsoft.com/office/drawing/2014/main" id="{CCF8605E-3835-1746-DEBE-8EB47BCE179F}"/>
              </a:ext>
            </a:extLst>
          </p:cNvPr>
          <p:cNvPicPr>
            <a:picLocks noChangeAspect="1"/>
          </p:cNvPicPr>
          <p:nvPr/>
        </p:nvPicPr>
        <p:blipFill>
          <a:blip r:embed="rId3"/>
          <a:stretch>
            <a:fillRect/>
          </a:stretch>
        </p:blipFill>
        <p:spPr>
          <a:xfrm>
            <a:off x="6223777" y="2572831"/>
            <a:ext cx="694344" cy="697155"/>
          </a:xfrm>
          <a:prstGeom prst="rect">
            <a:avLst/>
          </a:prstGeom>
        </p:spPr>
      </p:pic>
      <p:pic>
        <p:nvPicPr>
          <p:cNvPr id="26" name="Picture 25">
            <a:extLst>
              <a:ext uri="{FF2B5EF4-FFF2-40B4-BE49-F238E27FC236}">
                <a16:creationId xmlns:a16="http://schemas.microsoft.com/office/drawing/2014/main" id="{B4C47E5B-F712-A5BA-D04D-2C02FE7A21E8}"/>
              </a:ext>
            </a:extLst>
          </p:cNvPr>
          <p:cNvPicPr>
            <a:picLocks noChangeAspect="1"/>
          </p:cNvPicPr>
          <p:nvPr/>
        </p:nvPicPr>
        <p:blipFill>
          <a:blip r:embed="rId4"/>
          <a:stretch>
            <a:fillRect/>
          </a:stretch>
        </p:blipFill>
        <p:spPr>
          <a:xfrm>
            <a:off x="13116015" y="2641122"/>
            <a:ext cx="575543" cy="575543"/>
          </a:xfrm>
          <a:prstGeom prst="rect">
            <a:avLst/>
          </a:prstGeom>
        </p:spPr>
      </p:pic>
      <p:pic>
        <p:nvPicPr>
          <p:cNvPr id="30" name="Picture 29">
            <a:extLst>
              <a:ext uri="{FF2B5EF4-FFF2-40B4-BE49-F238E27FC236}">
                <a16:creationId xmlns:a16="http://schemas.microsoft.com/office/drawing/2014/main" id="{DD7166D6-3E38-4475-F48F-7BC090C6E978}"/>
              </a:ext>
            </a:extLst>
          </p:cNvPr>
          <p:cNvPicPr>
            <a:picLocks noChangeAspect="1"/>
          </p:cNvPicPr>
          <p:nvPr/>
        </p:nvPicPr>
        <p:blipFill>
          <a:blip r:embed="rId5"/>
          <a:stretch>
            <a:fillRect/>
          </a:stretch>
        </p:blipFill>
        <p:spPr>
          <a:xfrm>
            <a:off x="10759619" y="2582017"/>
            <a:ext cx="615054" cy="618630"/>
          </a:xfrm>
          <a:prstGeom prst="rect">
            <a:avLst/>
          </a:prstGeom>
        </p:spPr>
      </p:pic>
      <p:pic>
        <p:nvPicPr>
          <p:cNvPr id="9" name="Picture 8">
            <a:extLst>
              <a:ext uri="{FF2B5EF4-FFF2-40B4-BE49-F238E27FC236}">
                <a16:creationId xmlns:a16="http://schemas.microsoft.com/office/drawing/2014/main" id="{B7586409-7367-043D-42CA-F6C459557DAD}"/>
              </a:ext>
            </a:extLst>
          </p:cNvPr>
          <p:cNvPicPr>
            <a:picLocks noChangeAspect="1"/>
          </p:cNvPicPr>
          <p:nvPr/>
        </p:nvPicPr>
        <p:blipFill>
          <a:blip r:embed="rId6"/>
          <a:stretch>
            <a:fillRect/>
          </a:stretch>
        </p:blipFill>
        <p:spPr>
          <a:xfrm>
            <a:off x="1692001" y="2699008"/>
            <a:ext cx="828269" cy="516038"/>
          </a:xfrm>
          <a:prstGeom prst="rect">
            <a:avLst/>
          </a:prstGeom>
        </p:spPr>
      </p:pic>
      <p:sp>
        <p:nvSpPr>
          <p:cNvPr id="11" name="Title 24">
            <a:extLst>
              <a:ext uri="{FF2B5EF4-FFF2-40B4-BE49-F238E27FC236}">
                <a16:creationId xmlns:a16="http://schemas.microsoft.com/office/drawing/2014/main" id="{A9206B5C-8044-8643-8231-4752EB6A8BDC}"/>
              </a:ext>
            </a:extLst>
          </p:cNvPr>
          <p:cNvSpPr>
            <a:spLocks noGrp="1"/>
          </p:cNvSpPr>
          <p:nvPr>
            <p:ph type="title"/>
          </p:nvPr>
        </p:nvSpPr>
        <p:spPr>
          <a:xfrm>
            <a:off x="1047638" y="945224"/>
            <a:ext cx="13143131" cy="1006866"/>
          </a:xfrm>
        </p:spPr>
        <p:txBody>
          <a:bodyPr>
            <a:normAutofit/>
          </a:bodyPr>
          <a:lstStyle/>
          <a:p>
            <a:r>
              <a:rPr lang="en-IN" sz="3200" dirty="0"/>
              <a:t>design system elements</a:t>
            </a:r>
          </a:p>
        </p:txBody>
      </p:sp>
      <p:pic>
        <p:nvPicPr>
          <p:cNvPr id="13" name="Picture 12">
            <a:extLst>
              <a:ext uri="{FF2B5EF4-FFF2-40B4-BE49-F238E27FC236}">
                <a16:creationId xmlns:a16="http://schemas.microsoft.com/office/drawing/2014/main" id="{2082B60F-16BB-21A5-0446-850BCA64DF2D}"/>
              </a:ext>
            </a:extLst>
          </p:cNvPr>
          <p:cNvPicPr>
            <a:picLocks noChangeAspect="1"/>
          </p:cNvPicPr>
          <p:nvPr/>
        </p:nvPicPr>
        <p:blipFill>
          <a:blip r:embed="rId7"/>
          <a:stretch>
            <a:fillRect/>
          </a:stretch>
        </p:blipFill>
        <p:spPr>
          <a:xfrm>
            <a:off x="8470588" y="5097592"/>
            <a:ext cx="676935" cy="666573"/>
          </a:xfrm>
          <a:prstGeom prst="rect">
            <a:avLst/>
          </a:prstGeom>
        </p:spPr>
      </p:pic>
      <p:pic>
        <p:nvPicPr>
          <p:cNvPr id="15" name="Picture 14">
            <a:extLst>
              <a:ext uri="{FF2B5EF4-FFF2-40B4-BE49-F238E27FC236}">
                <a16:creationId xmlns:a16="http://schemas.microsoft.com/office/drawing/2014/main" id="{B57D84CE-12FC-2003-FE37-5B43CDB4B80C}"/>
              </a:ext>
            </a:extLst>
          </p:cNvPr>
          <p:cNvPicPr>
            <a:picLocks noChangeAspect="1"/>
          </p:cNvPicPr>
          <p:nvPr/>
        </p:nvPicPr>
        <p:blipFill>
          <a:blip r:embed="rId8"/>
          <a:stretch>
            <a:fillRect/>
          </a:stretch>
        </p:blipFill>
        <p:spPr>
          <a:xfrm>
            <a:off x="4125374" y="5092580"/>
            <a:ext cx="705484" cy="684581"/>
          </a:xfrm>
          <a:prstGeom prst="rect">
            <a:avLst/>
          </a:prstGeom>
        </p:spPr>
      </p:pic>
      <p:pic>
        <p:nvPicPr>
          <p:cNvPr id="42" name="Picture 41">
            <a:extLst>
              <a:ext uri="{FF2B5EF4-FFF2-40B4-BE49-F238E27FC236}">
                <a16:creationId xmlns:a16="http://schemas.microsoft.com/office/drawing/2014/main" id="{DF1AD73F-775B-30C5-E7F3-0F2415E2BB40}"/>
              </a:ext>
            </a:extLst>
          </p:cNvPr>
          <p:cNvPicPr>
            <a:picLocks noChangeAspect="1"/>
          </p:cNvPicPr>
          <p:nvPr/>
        </p:nvPicPr>
        <p:blipFill>
          <a:blip r:embed="rId9"/>
          <a:stretch>
            <a:fillRect/>
          </a:stretch>
        </p:blipFill>
        <p:spPr>
          <a:xfrm>
            <a:off x="1776221" y="5073655"/>
            <a:ext cx="618064" cy="643394"/>
          </a:xfrm>
          <a:prstGeom prst="rect">
            <a:avLst/>
          </a:prstGeom>
        </p:spPr>
      </p:pic>
      <p:pic>
        <p:nvPicPr>
          <p:cNvPr id="17" name="Picture 16">
            <a:extLst>
              <a:ext uri="{FF2B5EF4-FFF2-40B4-BE49-F238E27FC236}">
                <a16:creationId xmlns:a16="http://schemas.microsoft.com/office/drawing/2014/main" id="{CB926866-8361-EB09-822E-8E312332EC06}"/>
              </a:ext>
            </a:extLst>
          </p:cNvPr>
          <p:cNvPicPr>
            <a:picLocks noChangeAspect="1"/>
          </p:cNvPicPr>
          <p:nvPr/>
        </p:nvPicPr>
        <p:blipFill>
          <a:blip r:embed="rId10"/>
          <a:stretch>
            <a:fillRect/>
          </a:stretch>
        </p:blipFill>
        <p:spPr>
          <a:xfrm>
            <a:off x="6314328" y="5077494"/>
            <a:ext cx="586225" cy="586225"/>
          </a:xfrm>
          <a:prstGeom prst="rect">
            <a:avLst/>
          </a:prstGeom>
        </p:spPr>
      </p:pic>
      <p:pic>
        <p:nvPicPr>
          <p:cNvPr id="24" name="Picture 23">
            <a:extLst>
              <a:ext uri="{FF2B5EF4-FFF2-40B4-BE49-F238E27FC236}">
                <a16:creationId xmlns:a16="http://schemas.microsoft.com/office/drawing/2014/main" id="{51694ADC-C300-5D6C-BF4F-5233EA6E26BB}"/>
              </a:ext>
            </a:extLst>
          </p:cNvPr>
          <p:cNvPicPr>
            <a:picLocks noChangeAspect="1"/>
          </p:cNvPicPr>
          <p:nvPr/>
        </p:nvPicPr>
        <p:blipFill>
          <a:blip r:embed="rId11"/>
          <a:stretch>
            <a:fillRect/>
          </a:stretch>
        </p:blipFill>
        <p:spPr>
          <a:xfrm>
            <a:off x="13078775" y="5110694"/>
            <a:ext cx="690282" cy="690282"/>
          </a:xfrm>
          <a:prstGeom prst="rect">
            <a:avLst/>
          </a:prstGeom>
        </p:spPr>
      </p:pic>
      <p:pic>
        <p:nvPicPr>
          <p:cNvPr id="31" name="Picture 30">
            <a:extLst>
              <a:ext uri="{FF2B5EF4-FFF2-40B4-BE49-F238E27FC236}">
                <a16:creationId xmlns:a16="http://schemas.microsoft.com/office/drawing/2014/main" id="{B8704907-EC7C-7785-481E-8384E0E122F1}"/>
              </a:ext>
            </a:extLst>
          </p:cNvPr>
          <p:cNvPicPr>
            <a:picLocks noChangeAspect="1"/>
          </p:cNvPicPr>
          <p:nvPr/>
        </p:nvPicPr>
        <p:blipFill>
          <a:blip r:embed="rId12"/>
          <a:stretch>
            <a:fillRect/>
          </a:stretch>
        </p:blipFill>
        <p:spPr>
          <a:xfrm>
            <a:off x="4049685" y="2552536"/>
            <a:ext cx="405417" cy="768330"/>
          </a:xfrm>
          <a:prstGeom prst="rect">
            <a:avLst/>
          </a:prstGeom>
        </p:spPr>
      </p:pic>
      <p:pic>
        <p:nvPicPr>
          <p:cNvPr id="32" name="Picture 31">
            <a:extLst>
              <a:ext uri="{FF2B5EF4-FFF2-40B4-BE49-F238E27FC236}">
                <a16:creationId xmlns:a16="http://schemas.microsoft.com/office/drawing/2014/main" id="{AB5DD354-DC96-F3F2-C1CB-B65AF1528106}"/>
              </a:ext>
            </a:extLst>
          </p:cNvPr>
          <p:cNvPicPr>
            <a:picLocks noChangeAspect="1"/>
          </p:cNvPicPr>
          <p:nvPr/>
        </p:nvPicPr>
        <p:blipFill>
          <a:blip r:embed="rId13"/>
          <a:stretch>
            <a:fillRect/>
          </a:stretch>
        </p:blipFill>
        <p:spPr>
          <a:xfrm>
            <a:off x="10759619" y="5073655"/>
            <a:ext cx="653796" cy="624609"/>
          </a:xfrm>
          <a:prstGeom prst="rect">
            <a:avLst/>
          </a:prstGeom>
        </p:spPr>
      </p:pic>
      <p:pic>
        <p:nvPicPr>
          <p:cNvPr id="43" name="Picture 42">
            <a:extLst>
              <a:ext uri="{FF2B5EF4-FFF2-40B4-BE49-F238E27FC236}">
                <a16:creationId xmlns:a16="http://schemas.microsoft.com/office/drawing/2014/main" id="{3748ED6B-B9D0-C186-63FE-DCDF18CEF139}"/>
              </a:ext>
            </a:extLst>
          </p:cNvPr>
          <p:cNvPicPr>
            <a:picLocks noChangeAspect="1"/>
          </p:cNvPicPr>
          <p:nvPr/>
        </p:nvPicPr>
        <p:blipFill>
          <a:blip r:embed="rId14"/>
          <a:stretch>
            <a:fillRect/>
          </a:stretch>
        </p:blipFill>
        <p:spPr>
          <a:xfrm>
            <a:off x="8519767" y="2542754"/>
            <a:ext cx="697155" cy="697155"/>
          </a:xfrm>
          <a:prstGeom prst="rect">
            <a:avLst/>
          </a:prstGeom>
        </p:spPr>
      </p:pic>
    </p:spTree>
    <p:extLst>
      <p:ext uri="{BB962C8B-B14F-4D97-AF65-F5344CB8AC3E}">
        <p14:creationId xmlns:p14="http://schemas.microsoft.com/office/powerpoint/2010/main" val="2510255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48F1D-EB65-5B92-AF8E-E0F5B5C75721}"/>
              </a:ext>
            </a:extLst>
          </p:cNvPr>
          <p:cNvSpPr>
            <a:spLocks noGrp="1"/>
          </p:cNvSpPr>
          <p:nvPr>
            <p:ph type="title"/>
          </p:nvPr>
        </p:nvSpPr>
        <p:spPr/>
        <p:txBody>
          <a:bodyPr/>
          <a:lstStyle/>
          <a:p>
            <a:r>
              <a:rPr lang="en-US" dirty="0"/>
              <a:t>naming conventions</a:t>
            </a:r>
          </a:p>
        </p:txBody>
      </p:sp>
      <p:sp>
        <p:nvSpPr>
          <p:cNvPr id="4" name="Text Placeholder 3">
            <a:extLst>
              <a:ext uri="{FF2B5EF4-FFF2-40B4-BE49-F238E27FC236}">
                <a16:creationId xmlns:a16="http://schemas.microsoft.com/office/drawing/2014/main" id="{9A9B3983-FD68-A705-EFE6-88A4678FF454}"/>
              </a:ext>
            </a:extLst>
          </p:cNvPr>
          <p:cNvSpPr>
            <a:spLocks noGrp="1"/>
          </p:cNvSpPr>
          <p:nvPr>
            <p:ph type="body" sz="quarter" idx="13"/>
          </p:nvPr>
        </p:nvSpPr>
        <p:spPr/>
        <p:txBody>
          <a:bodyPr/>
          <a:lstStyle/>
          <a:p>
            <a:r>
              <a:rPr lang="en-IN" dirty="0"/>
              <a:t>design systems - material design system and apple HIG</a:t>
            </a:r>
            <a:endParaRPr lang="en-US" dirty="0"/>
          </a:p>
          <a:p>
            <a:endParaRPr lang="en-US" dirty="0"/>
          </a:p>
        </p:txBody>
      </p:sp>
      <p:sp>
        <p:nvSpPr>
          <p:cNvPr id="9" name="Content Placeholder 25">
            <a:extLst>
              <a:ext uri="{FF2B5EF4-FFF2-40B4-BE49-F238E27FC236}">
                <a16:creationId xmlns:a16="http://schemas.microsoft.com/office/drawing/2014/main" id="{1A92591C-E753-6C02-0D61-D76FA924B5E3}"/>
              </a:ext>
            </a:extLst>
          </p:cNvPr>
          <p:cNvSpPr>
            <a:spLocks noGrp="1"/>
          </p:cNvSpPr>
          <p:nvPr>
            <p:ph idx="1"/>
          </p:nvPr>
        </p:nvSpPr>
        <p:spPr>
          <a:xfrm>
            <a:off x="7802171" y="2202344"/>
            <a:ext cx="6638880" cy="848983"/>
          </a:xfrm>
        </p:spPr>
        <p:txBody>
          <a:bodyPr>
            <a:noAutofit/>
          </a:bodyPr>
          <a:lstStyle/>
          <a:p>
            <a:pPr marL="0" indent="0" algn="ctr">
              <a:lnSpc>
                <a:spcPct val="150000"/>
              </a:lnSpc>
              <a:buNone/>
            </a:pPr>
            <a:r>
              <a:rPr lang="en-IN" sz="1600" dirty="0"/>
              <a:t>{Theme}[Category] / [Component List] / [Type / Variant] / [State] </a:t>
            </a:r>
          </a:p>
        </p:txBody>
      </p:sp>
      <p:pic>
        <p:nvPicPr>
          <p:cNvPr id="10" name="Picture 2" descr="Naming conventions for colors">
            <a:extLst>
              <a:ext uri="{FF2B5EF4-FFF2-40B4-BE49-F238E27FC236}">
                <a16:creationId xmlns:a16="http://schemas.microsoft.com/office/drawing/2014/main" id="{153FCAB7-19A6-883A-A758-B17AE19974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704" t="20562" r="12016" b="22758"/>
          <a:stretch/>
        </p:blipFill>
        <p:spPr bwMode="auto">
          <a:xfrm>
            <a:off x="1047638" y="3166105"/>
            <a:ext cx="5505807" cy="23318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Naming conventions for components">
            <a:extLst>
              <a:ext uri="{FF2B5EF4-FFF2-40B4-BE49-F238E27FC236}">
                <a16:creationId xmlns:a16="http://schemas.microsoft.com/office/drawing/2014/main" id="{3A0D2C75-3340-CCC5-7D17-DE0F3464C5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109" b="21298"/>
          <a:stretch/>
        </p:blipFill>
        <p:spPr bwMode="auto">
          <a:xfrm>
            <a:off x="9174363" y="3051327"/>
            <a:ext cx="5420936" cy="2860741"/>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5">
            <a:extLst>
              <a:ext uri="{FF2B5EF4-FFF2-40B4-BE49-F238E27FC236}">
                <a16:creationId xmlns:a16="http://schemas.microsoft.com/office/drawing/2014/main" id="{D3FC352A-86E6-0158-E4CE-EC1B4C83634D}"/>
              </a:ext>
            </a:extLst>
          </p:cNvPr>
          <p:cNvSpPr txBox="1">
            <a:spLocks/>
          </p:cNvSpPr>
          <p:nvPr/>
        </p:nvSpPr>
        <p:spPr>
          <a:xfrm>
            <a:off x="1044985" y="2333296"/>
            <a:ext cx="3132877" cy="592482"/>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IN" b="1" dirty="0">
                <a:solidFill>
                  <a:schemeClr val="bg1"/>
                </a:solidFill>
              </a:rPr>
              <a:t>Colors</a:t>
            </a:r>
          </a:p>
        </p:txBody>
      </p:sp>
      <p:pic>
        <p:nvPicPr>
          <p:cNvPr id="13" name="Picture 4" descr="Naming conventions for components">
            <a:extLst>
              <a:ext uri="{FF2B5EF4-FFF2-40B4-BE49-F238E27FC236}">
                <a16:creationId xmlns:a16="http://schemas.microsoft.com/office/drawing/2014/main" id="{9BCA201D-6578-8A8D-80AE-DB43307635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734" r="1548" b="21298"/>
          <a:stretch/>
        </p:blipFill>
        <p:spPr bwMode="auto">
          <a:xfrm>
            <a:off x="8012742" y="3051327"/>
            <a:ext cx="951050" cy="2860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98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3F5F-FB82-22F5-68F0-1C0AE30AB255}"/>
              </a:ext>
            </a:extLst>
          </p:cNvPr>
          <p:cNvSpPr>
            <a:spLocks noGrp="1"/>
          </p:cNvSpPr>
          <p:nvPr>
            <p:ph type="title"/>
          </p:nvPr>
        </p:nvSpPr>
        <p:spPr>
          <a:xfrm>
            <a:off x="1047641" y="1800712"/>
            <a:ext cx="7988075" cy="4191014"/>
          </a:xfrm>
        </p:spPr>
        <p:txBody>
          <a:bodyPr>
            <a:noAutofit/>
          </a:bodyPr>
          <a:lstStyle/>
          <a:p>
            <a:r>
              <a:rPr lang="en-IN" sz="7200" dirty="0"/>
              <a:t>design systems -</a:t>
            </a:r>
            <a:br>
              <a:rPr lang="en-IN" sz="7200" dirty="0"/>
            </a:br>
            <a:r>
              <a:rPr lang="en-IN" sz="7200" dirty="0"/>
              <a:t>material design system apple HIG</a:t>
            </a:r>
            <a:endParaRPr lang="en-US" sz="7200" dirty="0"/>
          </a:p>
        </p:txBody>
      </p:sp>
      <p:sp>
        <p:nvSpPr>
          <p:cNvPr id="11" name="Text Placeholder 15">
            <a:extLst>
              <a:ext uri="{FF2B5EF4-FFF2-40B4-BE49-F238E27FC236}">
                <a16:creationId xmlns:a16="http://schemas.microsoft.com/office/drawing/2014/main" id="{A84E8CBD-097C-0700-3C14-EA901E36E78C}"/>
              </a:ext>
            </a:extLst>
          </p:cNvPr>
          <p:cNvSpPr>
            <a:spLocks noGrp="1"/>
          </p:cNvSpPr>
          <p:nvPr>
            <p:ph type="body" sz="quarter" idx="14"/>
          </p:nvPr>
        </p:nvSpPr>
        <p:spPr>
          <a:xfrm>
            <a:off x="1121532" y="5488708"/>
            <a:ext cx="5743468" cy="288925"/>
          </a:xfrm>
        </p:spPr>
        <p:txBody>
          <a:bodyPr/>
          <a:lstStyle/>
          <a:p>
            <a:r>
              <a:rPr lang="en-US" dirty="0"/>
              <a:t>Duration: 40 mins</a:t>
            </a:r>
          </a:p>
        </p:txBody>
      </p:sp>
      <p:sp>
        <p:nvSpPr>
          <p:cNvPr id="12" name="Text Placeholder 16">
            <a:extLst>
              <a:ext uri="{FF2B5EF4-FFF2-40B4-BE49-F238E27FC236}">
                <a16:creationId xmlns:a16="http://schemas.microsoft.com/office/drawing/2014/main" id="{D9287012-4085-E819-450A-75078DE1C76E}"/>
              </a:ext>
            </a:extLst>
          </p:cNvPr>
          <p:cNvSpPr>
            <a:spLocks noGrp="1"/>
          </p:cNvSpPr>
          <p:nvPr>
            <p:ph type="body" sz="quarter" idx="15"/>
          </p:nvPr>
        </p:nvSpPr>
        <p:spPr>
          <a:xfrm>
            <a:off x="1121532" y="5960273"/>
            <a:ext cx="5743468" cy="276999"/>
          </a:xfrm>
        </p:spPr>
        <p:txBody>
          <a:bodyPr/>
          <a:lstStyle/>
          <a:p>
            <a:r>
              <a:rPr lang="en-US" dirty="0"/>
              <a:t>Session by: Rajesh Seth, Dhiraj More</a:t>
            </a:r>
          </a:p>
        </p:txBody>
      </p:sp>
      <p:pic>
        <p:nvPicPr>
          <p:cNvPr id="10" name="Picture 9">
            <a:extLst>
              <a:ext uri="{FF2B5EF4-FFF2-40B4-BE49-F238E27FC236}">
                <a16:creationId xmlns:a16="http://schemas.microsoft.com/office/drawing/2014/main" id="{EF35D2A5-DF5F-F010-F0CD-B65FEE8E03EE}"/>
              </a:ext>
            </a:extLst>
          </p:cNvPr>
          <p:cNvPicPr>
            <a:picLocks noChangeAspect="1"/>
          </p:cNvPicPr>
          <p:nvPr/>
        </p:nvPicPr>
        <p:blipFill>
          <a:blip r:embed="rId2"/>
          <a:stretch>
            <a:fillRect/>
          </a:stretch>
        </p:blipFill>
        <p:spPr>
          <a:xfrm>
            <a:off x="9979168" y="5769397"/>
            <a:ext cx="1964118" cy="1964118"/>
          </a:xfrm>
          <a:prstGeom prst="rect">
            <a:avLst/>
          </a:prstGeom>
        </p:spPr>
      </p:pic>
      <p:pic>
        <p:nvPicPr>
          <p:cNvPr id="4" name="Picture 3">
            <a:extLst>
              <a:ext uri="{FF2B5EF4-FFF2-40B4-BE49-F238E27FC236}">
                <a16:creationId xmlns:a16="http://schemas.microsoft.com/office/drawing/2014/main" id="{AB7E0550-C735-9AE4-8B11-C147165B8A70}"/>
              </a:ext>
            </a:extLst>
          </p:cNvPr>
          <p:cNvPicPr>
            <a:picLocks noChangeAspect="1"/>
          </p:cNvPicPr>
          <p:nvPr/>
        </p:nvPicPr>
        <p:blipFill>
          <a:blip r:embed="rId3"/>
          <a:stretch>
            <a:fillRect/>
          </a:stretch>
        </p:blipFill>
        <p:spPr>
          <a:xfrm>
            <a:off x="12195553" y="5518456"/>
            <a:ext cx="2466000" cy="2466000"/>
          </a:xfrm>
          <a:prstGeom prst="rect">
            <a:avLst/>
          </a:prstGeom>
        </p:spPr>
      </p:pic>
      <p:pic>
        <p:nvPicPr>
          <p:cNvPr id="14" name="Picture 13">
            <a:extLst>
              <a:ext uri="{FF2B5EF4-FFF2-40B4-BE49-F238E27FC236}">
                <a16:creationId xmlns:a16="http://schemas.microsoft.com/office/drawing/2014/main" id="{4FFCF1C9-B6C5-1F53-BAB5-9455498396AF}"/>
              </a:ext>
            </a:extLst>
          </p:cNvPr>
          <p:cNvPicPr>
            <a:picLocks noChangeAspect="1"/>
          </p:cNvPicPr>
          <p:nvPr/>
        </p:nvPicPr>
        <p:blipFill>
          <a:blip r:embed="rId4"/>
          <a:stretch>
            <a:fillRect/>
          </a:stretch>
        </p:blipFill>
        <p:spPr>
          <a:xfrm>
            <a:off x="12195553" y="586456"/>
            <a:ext cx="2466000" cy="2466000"/>
          </a:xfrm>
          <a:prstGeom prst="rect">
            <a:avLst/>
          </a:prstGeom>
        </p:spPr>
      </p:pic>
      <p:pic>
        <p:nvPicPr>
          <p:cNvPr id="15" name="Picture 14">
            <a:extLst>
              <a:ext uri="{FF2B5EF4-FFF2-40B4-BE49-F238E27FC236}">
                <a16:creationId xmlns:a16="http://schemas.microsoft.com/office/drawing/2014/main" id="{DAA33244-206A-06D4-78D5-7B058C5E8163}"/>
              </a:ext>
            </a:extLst>
          </p:cNvPr>
          <p:cNvPicPr>
            <a:picLocks noChangeAspect="1"/>
          </p:cNvPicPr>
          <p:nvPr/>
        </p:nvPicPr>
        <p:blipFill>
          <a:blip r:embed="rId5"/>
          <a:stretch>
            <a:fillRect/>
          </a:stretch>
        </p:blipFill>
        <p:spPr>
          <a:xfrm>
            <a:off x="12456606" y="3313509"/>
            <a:ext cx="1943894" cy="1943894"/>
          </a:xfrm>
          <a:prstGeom prst="rect">
            <a:avLst/>
          </a:prstGeom>
        </p:spPr>
      </p:pic>
      <p:pic>
        <p:nvPicPr>
          <p:cNvPr id="16" name="Picture 15">
            <a:extLst>
              <a:ext uri="{FF2B5EF4-FFF2-40B4-BE49-F238E27FC236}">
                <a16:creationId xmlns:a16="http://schemas.microsoft.com/office/drawing/2014/main" id="{3B5A3367-CE81-D653-35A7-509D9335A54A}"/>
              </a:ext>
            </a:extLst>
          </p:cNvPr>
          <p:cNvPicPr>
            <a:picLocks noChangeAspect="1"/>
          </p:cNvPicPr>
          <p:nvPr/>
        </p:nvPicPr>
        <p:blipFill>
          <a:blip r:embed="rId6"/>
          <a:stretch>
            <a:fillRect/>
          </a:stretch>
        </p:blipFill>
        <p:spPr>
          <a:xfrm>
            <a:off x="9740927" y="3052456"/>
            <a:ext cx="2466000" cy="2466000"/>
          </a:xfrm>
          <a:prstGeom prst="rect">
            <a:avLst/>
          </a:prstGeom>
        </p:spPr>
      </p:pic>
      <p:pic>
        <p:nvPicPr>
          <p:cNvPr id="17" name="Picture 16">
            <a:extLst>
              <a:ext uri="{FF2B5EF4-FFF2-40B4-BE49-F238E27FC236}">
                <a16:creationId xmlns:a16="http://schemas.microsoft.com/office/drawing/2014/main" id="{E4EF30CE-680C-CDEE-B1E8-51482E00A7AB}"/>
              </a:ext>
            </a:extLst>
          </p:cNvPr>
          <p:cNvPicPr>
            <a:picLocks noChangeAspect="1"/>
          </p:cNvPicPr>
          <p:nvPr/>
        </p:nvPicPr>
        <p:blipFill>
          <a:blip r:embed="rId7"/>
          <a:stretch>
            <a:fillRect/>
          </a:stretch>
        </p:blipFill>
        <p:spPr>
          <a:xfrm>
            <a:off x="9740927" y="586456"/>
            <a:ext cx="2466000" cy="2466000"/>
          </a:xfrm>
          <a:prstGeom prst="rect">
            <a:avLst/>
          </a:prstGeom>
        </p:spPr>
      </p:pic>
    </p:spTree>
    <p:extLst>
      <p:ext uri="{BB962C8B-B14F-4D97-AF65-F5344CB8AC3E}">
        <p14:creationId xmlns:p14="http://schemas.microsoft.com/office/powerpoint/2010/main" val="1223346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B284253-85A9-3A8B-814E-B335EAE83EB0}"/>
              </a:ext>
            </a:extLst>
          </p:cNvPr>
          <p:cNvSpPr/>
          <p:nvPr/>
        </p:nvSpPr>
        <p:spPr>
          <a:xfrm>
            <a:off x="8007354" y="2234768"/>
            <a:ext cx="6313379" cy="527293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C27D0E-C0C0-B6CB-9943-180C79DAD448}"/>
              </a:ext>
            </a:extLst>
          </p:cNvPr>
          <p:cNvSpPr/>
          <p:nvPr/>
        </p:nvSpPr>
        <p:spPr>
          <a:xfrm>
            <a:off x="1141174" y="2234769"/>
            <a:ext cx="6313379" cy="5272937"/>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E48F1D-EB65-5B92-AF8E-E0F5B5C75721}"/>
              </a:ext>
            </a:extLst>
          </p:cNvPr>
          <p:cNvSpPr>
            <a:spLocks noGrp="1"/>
          </p:cNvSpPr>
          <p:nvPr>
            <p:ph type="title"/>
          </p:nvPr>
        </p:nvSpPr>
        <p:spPr/>
        <p:txBody>
          <a:bodyPr/>
          <a:lstStyle/>
          <a:p>
            <a:r>
              <a:rPr lang="en-US" dirty="0"/>
              <a:t>naming conventions</a:t>
            </a:r>
          </a:p>
        </p:txBody>
      </p:sp>
      <p:sp>
        <p:nvSpPr>
          <p:cNvPr id="4" name="Text Placeholder 3">
            <a:extLst>
              <a:ext uri="{FF2B5EF4-FFF2-40B4-BE49-F238E27FC236}">
                <a16:creationId xmlns:a16="http://schemas.microsoft.com/office/drawing/2014/main" id="{9A9B3983-FD68-A705-EFE6-88A4678FF454}"/>
              </a:ext>
            </a:extLst>
          </p:cNvPr>
          <p:cNvSpPr>
            <a:spLocks noGrp="1"/>
          </p:cNvSpPr>
          <p:nvPr>
            <p:ph type="body" sz="quarter" idx="13"/>
          </p:nvPr>
        </p:nvSpPr>
        <p:spPr>
          <a:xfrm>
            <a:off x="1047639" y="435591"/>
            <a:ext cx="7634376" cy="288925"/>
          </a:xfrm>
        </p:spPr>
        <p:txBody>
          <a:bodyPr/>
          <a:lstStyle/>
          <a:p>
            <a:r>
              <a:rPr lang="en-IN" dirty="0"/>
              <a:t>design systems - material design system and apple HIG</a:t>
            </a:r>
            <a:endParaRPr lang="en-US" dirty="0"/>
          </a:p>
          <a:p>
            <a:endParaRPr lang="en-US" dirty="0"/>
          </a:p>
        </p:txBody>
      </p:sp>
      <p:sp>
        <p:nvSpPr>
          <p:cNvPr id="12" name="Content Placeholder 25">
            <a:extLst>
              <a:ext uri="{FF2B5EF4-FFF2-40B4-BE49-F238E27FC236}">
                <a16:creationId xmlns:a16="http://schemas.microsoft.com/office/drawing/2014/main" id="{D3FC352A-86E6-0158-E4CE-EC1B4C83634D}"/>
              </a:ext>
            </a:extLst>
          </p:cNvPr>
          <p:cNvSpPr txBox="1">
            <a:spLocks/>
          </p:cNvSpPr>
          <p:nvPr/>
        </p:nvSpPr>
        <p:spPr>
          <a:xfrm>
            <a:off x="1044985" y="2333296"/>
            <a:ext cx="3132877" cy="592482"/>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IN" b="1" dirty="0">
                <a:solidFill>
                  <a:schemeClr val="bg1"/>
                </a:solidFill>
              </a:rPr>
              <a:t>Colors</a:t>
            </a:r>
          </a:p>
        </p:txBody>
      </p:sp>
      <p:sp>
        <p:nvSpPr>
          <p:cNvPr id="3" name="TextBox 2">
            <a:extLst>
              <a:ext uri="{FF2B5EF4-FFF2-40B4-BE49-F238E27FC236}">
                <a16:creationId xmlns:a16="http://schemas.microsoft.com/office/drawing/2014/main" id="{155E7B3E-634E-4C48-F935-873BD2E73B6C}"/>
              </a:ext>
            </a:extLst>
          </p:cNvPr>
          <p:cNvSpPr txBox="1"/>
          <p:nvPr/>
        </p:nvSpPr>
        <p:spPr>
          <a:xfrm>
            <a:off x="2444847" y="2737342"/>
            <a:ext cx="3706030" cy="707886"/>
          </a:xfrm>
          <a:prstGeom prst="rect">
            <a:avLst/>
          </a:prstGeom>
          <a:noFill/>
        </p:spPr>
        <p:txBody>
          <a:bodyPr wrap="square">
            <a:spAutoFit/>
          </a:bodyPr>
          <a:lstStyle/>
          <a:p>
            <a:pPr algn="ctr"/>
            <a:r>
              <a:rPr lang="en-IN" sz="4000" dirty="0">
                <a:solidFill>
                  <a:srgbClr val="7030A0"/>
                </a:solidFill>
                <a:latin typeface="Futura Next Book" panose="020B0502020204020303" pitchFamily="34" charset="77"/>
              </a:rPr>
              <a:t>kebab-case</a:t>
            </a:r>
          </a:p>
        </p:txBody>
      </p:sp>
      <p:sp>
        <p:nvSpPr>
          <p:cNvPr id="5" name="TextBox 4">
            <a:extLst>
              <a:ext uri="{FF2B5EF4-FFF2-40B4-BE49-F238E27FC236}">
                <a16:creationId xmlns:a16="http://schemas.microsoft.com/office/drawing/2014/main" id="{00990BA2-FCCD-3430-8D97-C738791EAFDB}"/>
              </a:ext>
            </a:extLst>
          </p:cNvPr>
          <p:cNvSpPr txBox="1"/>
          <p:nvPr/>
        </p:nvSpPr>
        <p:spPr>
          <a:xfrm>
            <a:off x="1764334" y="3843549"/>
            <a:ext cx="5067057" cy="3287695"/>
          </a:xfrm>
          <a:prstGeom prst="rect">
            <a:avLst/>
          </a:prstGeom>
          <a:noFill/>
        </p:spPr>
        <p:txBody>
          <a:bodyPr wrap="square">
            <a:spAutoFit/>
          </a:bodyPr>
          <a:lstStyle/>
          <a:p>
            <a:pPr algn="ctr">
              <a:lnSpc>
                <a:spcPct val="150000"/>
              </a:lnSpc>
            </a:pPr>
            <a:r>
              <a:rPr lang="en-IN" sz="1400" dirty="0">
                <a:latin typeface="Futura Next Book" panose="020B0502020204020303" pitchFamily="34" charset="77"/>
              </a:rPr>
              <a:t>This is the best suited for design needs. </a:t>
            </a:r>
            <a:br>
              <a:rPr lang="en-IN" sz="1400" dirty="0">
                <a:latin typeface="Futura Next Book" panose="020B0502020204020303" pitchFamily="34" charset="77"/>
              </a:rPr>
            </a:br>
            <a:endParaRPr lang="en-IN" sz="1400" dirty="0">
              <a:latin typeface="Futura Next Book" panose="020B0502020204020303" pitchFamily="34" charset="77"/>
            </a:endParaRPr>
          </a:p>
          <a:p>
            <a:pPr algn="ctr">
              <a:lnSpc>
                <a:spcPct val="150000"/>
              </a:lnSpc>
            </a:pPr>
            <a:r>
              <a:rPr lang="en-IN" sz="1400" dirty="0">
                <a:latin typeface="Futura Next Book" panose="020B0502020204020303" pitchFamily="34" charset="77"/>
              </a:rPr>
              <a:t>it’s more consistent if you use numbers or t-shirt sizes (grey-100 or spacing-xl, for example). </a:t>
            </a:r>
          </a:p>
          <a:p>
            <a:pPr algn="ctr">
              <a:lnSpc>
                <a:spcPct val="150000"/>
              </a:lnSpc>
            </a:pPr>
            <a:endParaRPr lang="en-IN" sz="1400" dirty="0">
              <a:latin typeface="Futura Next Book" panose="020B0502020204020303" pitchFamily="34" charset="77"/>
            </a:endParaRPr>
          </a:p>
          <a:p>
            <a:pPr algn="ctr">
              <a:lnSpc>
                <a:spcPct val="150000"/>
              </a:lnSpc>
            </a:pPr>
            <a:r>
              <a:rPr lang="en-IN" sz="1400" dirty="0">
                <a:latin typeface="Futura Next Book" panose="020B0502020204020303" pitchFamily="34" charset="77"/>
              </a:rPr>
              <a:t>It’s easier in tools such as Figma to select only one word between each hyphen if you need to edit your naming.</a:t>
            </a:r>
          </a:p>
          <a:p>
            <a:pPr algn="ctr">
              <a:lnSpc>
                <a:spcPct val="150000"/>
              </a:lnSpc>
            </a:pPr>
            <a:endParaRPr lang="en-IN" sz="1400" dirty="0">
              <a:latin typeface="Futura Next Book" panose="020B0502020204020303" pitchFamily="34" charset="77"/>
            </a:endParaRPr>
          </a:p>
          <a:p>
            <a:pPr algn="ctr">
              <a:lnSpc>
                <a:spcPct val="150000"/>
              </a:lnSpc>
            </a:pPr>
            <a:r>
              <a:rPr lang="en-IN" sz="1400" dirty="0">
                <a:latin typeface="Futura Next Book" panose="020B0502020204020303" pitchFamily="34" charset="77"/>
              </a:rPr>
              <a:t>it’s more suitable for design system needs since it is mainly used for web languages (CSS and HTML5)</a:t>
            </a:r>
          </a:p>
        </p:txBody>
      </p:sp>
      <p:sp>
        <p:nvSpPr>
          <p:cNvPr id="6" name="Rectangle 5">
            <a:extLst>
              <a:ext uri="{FF2B5EF4-FFF2-40B4-BE49-F238E27FC236}">
                <a16:creationId xmlns:a16="http://schemas.microsoft.com/office/drawing/2014/main" id="{E9A79C0A-48A7-7B01-A943-8B19EDB99C7C}"/>
              </a:ext>
            </a:extLst>
          </p:cNvPr>
          <p:cNvSpPr/>
          <p:nvPr/>
        </p:nvSpPr>
        <p:spPr>
          <a:xfrm>
            <a:off x="3141680" y="3372053"/>
            <a:ext cx="2312364" cy="307777"/>
          </a:xfrm>
          <a:prstGeom prst="rect">
            <a:avLst/>
          </a:prstGeom>
        </p:spPr>
        <p:txBody>
          <a:bodyPr wrap="none">
            <a:spAutoFit/>
          </a:bodyPr>
          <a:lstStyle/>
          <a:p>
            <a:pPr algn="ctr"/>
            <a:r>
              <a:rPr lang="en-IN" sz="1400" dirty="0">
                <a:solidFill>
                  <a:srgbClr val="7030A0"/>
                </a:solidFill>
                <a:latin typeface="Futura Next Book" panose="020B0502020204020303" pitchFamily="34" charset="77"/>
              </a:rPr>
              <a:t>Used for CSS and HTML5.</a:t>
            </a:r>
          </a:p>
        </p:txBody>
      </p:sp>
      <p:sp>
        <p:nvSpPr>
          <p:cNvPr id="8" name="TextBox 7">
            <a:extLst>
              <a:ext uri="{FF2B5EF4-FFF2-40B4-BE49-F238E27FC236}">
                <a16:creationId xmlns:a16="http://schemas.microsoft.com/office/drawing/2014/main" id="{AB024290-D5C6-4DD9-9B8C-28E462003FA4}"/>
              </a:ext>
            </a:extLst>
          </p:cNvPr>
          <p:cNvSpPr txBox="1"/>
          <p:nvPr/>
        </p:nvSpPr>
        <p:spPr>
          <a:xfrm>
            <a:off x="8656687" y="3915360"/>
            <a:ext cx="2013364" cy="330732"/>
          </a:xfrm>
          <a:prstGeom prst="rect">
            <a:avLst/>
          </a:prstGeom>
          <a:noFill/>
        </p:spPr>
        <p:txBody>
          <a:bodyPr wrap="square">
            <a:spAutoFit/>
          </a:bodyPr>
          <a:lstStyle/>
          <a:p>
            <a:pPr algn="ctr">
              <a:lnSpc>
                <a:spcPct val="120000"/>
              </a:lnSpc>
            </a:pPr>
            <a:r>
              <a:rPr lang="en-IN" sz="1400" dirty="0">
                <a:solidFill>
                  <a:srgbClr val="5000A4"/>
                </a:solidFill>
                <a:effectLst/>
                <a:latin typeface="Futura Next Book" panose="020B0502020204020303" pitchFamily="34" charset="77"/>
              </a:rPr>
              <a:t>Us</a:t>
            </a:r>
            <a:r>
              <a:rPr lang="en-IN" sz="1400" dirty="0">
                <a:solidFill>
                  <a:srgbClr val="5000A4"/>
                </a:solidFill>
                <a:latin typeface="Futura Next Book" panose="020B0502020204020303" pitchFamily="34" charset="77"/>
              </a:rPr>
              <a:t>ed for JavaScript</a:t>
            </a:r>
            <a:endParaRPr lang="en-IN" sz="1400" dirty="0">
              <a:solidFill>
                <a:srgbClr val="5000A4"/>
              </a:solidFill>
              <a:effectLst/>
              <a:latin typeface="Futura Next Book" panose="020B0502020204020303" pitchFamily="34" charset="77"/>
            </a:endParaRPr>
          </a:p>
        </p:txBody>
      </p:sp>
      <p:sp>
        <p:nvSpPr>
          <p:cNvPr id="14" name="TextBox 13">
            <a:extLst>
              <a:ext uri="{FF2B5EF4-FFF2-40B4-BE49-F238E27FC236}">
                <a16:creationId xmlns:a16="http://schemas.microsoft.com/office/drawing/2014/main" id="{2286C09E-1ACA-083E-712B-B0CBA8C0C272}"/>
              </a:ext>
            </a:extLst>
          </p:cNvPr>
          <p:cNvSpPr txBox="1"/>
          <p:nvPr/>
        </p:nvSpPr>
        <p:spPr>
          <a:xfrm>
            <a:off x="11468443" y="3915198"/>
            <a:ext cx="2268353" cy="307777"/>
          </a:xfrm>
          <a:prstGeom prst="rect">
            <a:avLst/>
          </a:prstGeom>
          <a:noFill/>
        </p:spPr>
        <p:txBody>
          <a:bodyPr wrap="square">
            <a:spAutoFit/>
          </a:bodyPr>
          <a:lstStyle/>
          <a:p>
            <a:pPr algn="ctr"/>
            <a:r>
              <a:rPr lang="en-IN" sz="1400" dirty="0">
                <a:solidFill>
                  <a:srgbClr val="5000A4"/>
                </a:solidFill>
                <a:latin typeface="Futura Next Book" panose="020B0502020204020303" pitchFamily="34" charset="77"/>
              </a:rPr>
              <a:t>Used for C# and Java</a:t>
            </a:r>
          </a:p>
        </p:txBody>
      </p:sp>
      <p:sp>
        <p:nvSpPr>
          <p:cNvPr id="15" name="TextBox 14">
            <a:extLst>
              <a:ext uri="{FF2B5EF4-FFF2-40B4-BE49-F238E27FC236}">
                <a16:creationId xmlns:a16="http://schemas.microsoft.com/office/drawing/2014/main" id="{24C02906-C618-C1F0-AB57-083931387E27}"/>
              </a:ext>
            </a:extLst>
          </p:cNvPr>
          <p:cNvSpPr txBox="1"/>
          <p:nvPr/>
        </p:nvSpPr>
        <p:spPr>
          <a:xfrm>
            <a:off x="9409558" y="6057753"/>
            <a:ext cx="3583283" cy="307777"/>
          </a:xfrm>
          <a:prstGeom prst="rect">
            <a:avLst/>
          </a:prstGeom>
          <a:noFill/>
        </p:spPr>
        <p:txBody>
          <a:bodyPr wrap="square">
            <a:spAutoFit/>
          </a:bodyPr>
          <a:lstStyle/>
          <a:p>
            <a:pPr algn="ctr"/>
            <a:r>
              <a:rPr lang="en-IN" sz="1400" dirty="0">
                <a:solidFill>
                  <a:srgbClr val="5000A4"/>
                </a:solidFill>
                <a:latin typeface="Futura Next Book" panose="020B0502020204020303" pitchFamily="34" charset="77"/>
              </a:rPr>
              <a:t>Used for SQL databases PHP or Python</a:t>
            </a:r>
          </a:p>
        </p:txBody>
      </p:sp>
      <p:sp>
        <p:nvSpPr>
          <p:cNvPr id="16" name="Rectangle 15">
            <a:extLst>
              <a:ext uri="{FF2B5EF4-FFF2-40B4-BE49-F238E27FC236}">
                <a16:creationId xmlns:a16="http://schemas.microsoft.com/office/drawing/2014/main" id="{7B070ECB-5E3D-3134-A449-ED35D7B5154A}"/>
              </a:ext>
            </a:extLst>
          </p:cNvPr>
          <p:cNvSpPr/>
          <p:nvPr/>
        </p:nvSpPr>
        <p:spPr>
          <a:xfrm>
            <a:off x="8727054" y="3372053"/>
            <a:ext cx="1872629" cy="569130"/>
          </a:xfrm>
          <a:prstGeom prst="rect">
            <a:avLst/>
          </a:prstGeom>
        </p:spPr>
        <p:txBody>
          <a:bodyPr wrap="none">
            <a:spAutoFit/>
          </a:bodyPr>
          <a:lstStyle/>
          <a:p>
            <a:pPr algn="ctr">
              <a:lnSpc>
                <a:spcPct val="120000"/>
              </a:lnSpc>
            </a:pPr>
            <a:r>
              <a:rPr lang="en-IN" sz="2800" dirty="0" err="1">
                <a:solidFill>
                  <a:srgbClr val="5000A4"/>
                </a:solidFill>
                <a:latin typeface="Futura Next Book" panose="020B0502020204020303" pitchFamily="34" charset="77"/>
              </a:rPr>
              <a:t>camelcase</a:t>
            </a:r>
            <a:endParaRPr lang="en-IN" sz="2800" dirty="0">
              <a:solidFill>
                <a:srgbClr val="5000A4"/>
              </a:solidFill>
              <a:latin typeface="Futura Next Book" panose="020B0502020204020303" pitchFamily="34" charset="77"/>
            </a:endParaRPr>
          </a:p>
        </p:txBody>
      </p:sp>
      <p:sp>
        <p:nvSpPr>
          <p:cNvPr id="17" name="Rectangle 16">
            <a:extLst>
              <a:ext uri="{FF2B5EF4-FFF2-40B4-BE49-F238E27FC236}">
                <a16:creationId xmlns:a16="http://schemas.microsoft.com/office/drawing/2014/main" id="{C4353FFC-3ED9-9CB6-A632-A984E2C9AF03}"/>
              </a:ext>
            </a:extLst>
          </p:cNvPr>
          <p:cNvSpPr/>
          <p:nvPr/>
        </p:nvSpPr>
        <p:spPr>
          <a:xfrm>
            <a:off x="11595939" y="3391978"/>
            <a:ext cx="2013362" cy="523220"/>
          </a:xfrm>
          <a:prstGeom prst="rect">
            <a:avLst/>
          </a:prstGeom>
        </p:spPr>
        <p:txBody>
          <a:bodyPr wrap="square">
            <a:spAutoFit/>
          </a:bodyPr>
          <a:lstStyle/>
          <a:p>
            <a:pPr algn="ctr"/>
            <a:r>
              <a:rPr lang="en-IN" sz="2800" dirty="0" err="1">
                <a:solidFill>
                  <a:srgbClr val="5000A4"/>
                </a:solidFill>
                <a:latin typeface="Futura Next Book" panose="020B0502020204020303" pitchFamily="34" charset="77"/>
              </a:rPr>
              <a:t>pascalcase</a:t>
            </a:r>
            <a:endParaRPr lang="en-IN" sz="2800" dirty="0">
              <a:solidFill>
                <a:srgbClr val="5000A4"/>
              </a:solidFill>
              <a:latin typeface="Futura Next Book" panose="020B0502020204020303" pitchFamily="34" charset="77"/>
            </a:endParaRPr>
          </a:p>
        </p:txBody>
      </p:sp>
      <p:sp>
        <p:nvSpPr>
          <p:cNvPr id="18" name="Rectangle 17">
            <a:extLst>
              <a:ext uri="{FF2B5EF4-FFF2-40B4-BE49-F238E27FC236}">
                <a16:creationId xmlns:a16="http://schemas.microsoft.com/office/drawing/2014/main" id="{63F55E14-89BC-E34D-F34D-1F684EFBB54A}"/>
              </a:ext>
            </a:extLst>
          </p:cNvPr>
          <p:cNvSpPr/>
          <p:nvPr/>
        </p:nvSpPr>
        <p:spPr>
          <a:xfrm>
            <a:off x="10281101" y="5534533"/>
            <a:ext cx="2021131" cy="523220"/>
          </a:xfrm>
          <a:prstGeom prst="rect">
            <a:avLst/>
          </a:prstGeom>
        </p:spPr>
        <p:txBody>
          <a:bodyPr wrap="none">
            <a:spAutoFit/>
          </a:bodyPr>
          <a:lstStyle/>
          <a:p>
            <a:pPr algn="ctr"/>
            <a:r>
              <a:rPr lang="en-IN" sz="2800" dirty="0" err="1">
                <a:solidFill>
                  <a:srgbClr val="5000A4"/>
                </a:solidFill>
                <a:latin typeface="Futura Next Book" panose="020B0502020204020303" pitchFamily="34" charset="77"/>
              </a:rPr>
              <a:t>snake_case</a:t>
            </a:r>
            <a:endParaRPr lang="en-IN" sz="2800" dirty="0">
              <a:solidFill>
                <a:srgbClr val="5000A4"/>
              </a:solidFill>
              <a:latin typeface="Futura Next Book" panose="020B0502020204020303" pitchFamily="34" charset="77"/>
            </a:endParaRPr>
          </a:p>
        </p:txBody>
      </p:sp>
    </p:spTree>
    <p:extLst>
      <p:ext uri="{BB962C8B-B14F-4D97-AF65-F5344CB8AC3E}">
        <p14:creationId xmlns:p14="http://schemas.microsoft.com/office/powerpoint/2010/main" val="2706990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5BC62BB-B0C9-0744-9300-77C9DB5EADCB}"/>
              </a:ext>
            </a:extLst>
          </p:cNvPr>
          <p:cNvSpPr/>
          <p:nvPr/>
        </p:nvSpPr>
        <p:spPr>
          <a:xfrm>
            <a:off x="5611026" y="4731801"/>
            <a:ext cx="4292612" cy="254351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4BCC051-C92E-EA1B-DF12-65B36E049F84}"/>
              </a:ext>
            </a:extLst>
          </p:cNvPr>
          <p:cNvSpPr/>
          <p:nvPr/>
        </p:nvSpPr>
        <p:spPr>
          <a:xfrm>
            <a:off x="1162656" y="4747658"/>
            <a:ext cx="4159917" cy="254351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C16CBDB-A4C0-1468-0015-1C3A757C26A6}"/>
              </a:ext>
            </a:extLst>
          </p:cNvPr>
          <p:cNvSpPr/>
          <p:nvPr/>
        </p:nvSpPr>
        <p:spPr>
          <a:xfrm>
            <a:off x="10146169" y="4721567"/>
            <a:ext cx="4292612" cy="254351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A1DCED4-D62B-2E52-4F17-70DA6560B40A}"/>
              </a:ext>
            </a:extLst>
          </p:cNvPr>
          <p:cNvSpPr/>
          <p:nvPr/>
        </p:nvSpPr>
        <p:spPr>
          <a:xfrm>
            <a:off x="5611026" y="1936233"/>
            <a:ext cx="4292612" cy="254351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1AB1C7E-2C57-5046-9B40-D31155A0F255}"/>
              </a:ext>
            </a:extLst>
          </p:cNvPr>
          <p:cNvSpPr/>
          <p:nvPr/>
        </p:nvSpPr>
        <p:spPr>
          <a:xfrm>
            <a:off x="1177269" y="1952090"/>
            <a:ext cx="4159917" cy="254351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23BB5B3-AC68-9F18-3FFC-462DB1A8E692}"/>
              </a:ext>
            </a:extLst>
          </p:cNvPr>
          <p:cNvSpPr/>
          <p:nvPr/>
        </p:nvSpPr>
        <p:spPr>
          <a:xfrm>
            <a:off x="10146169" y="1931791"/>
            <a:ext cx="4292612" cy="254351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24">
            <a:extLst>
              <a:ext uri="{FF2B5EF4-FFF2-40B4-BE49-F238E27FC236}">
                <a16:creationId xmlns:a16="http://schemas.microsoft.com/office/drawing/2014/main" id="{E6E6017A-9FF8-8E48-6985-4FC227D384AF}"/>
              </a:ext>
            </a:extLst>
          </p:cNvPr>
          <p:cNvSpPr>
            <a:spLocks noGrp="1"/>
          </p:cNvSpPr>
          <p:nvPr>
            <p:ph type="title"/>
          </p:nvPr>
        </p:nvSpPr>
        <p:spPr/>
        <p:txBody>
          <a:bodyPr>
            <a:normAutofit/>
          </a:bodyPr>
          <a:lstStyle/>
          <a:p>
            <a:r>
              <a:rPr lang="en-IN" sz="3200" dirty="0"/>
              <a:t>Advantages</a:t>
            </a:r>
          </a:p>
        </p:txBody>
      </p:sp>
      <p:sp>
        <p:nvSpPr>
          <p:cNvPr id="13" name="Content Placeholder 5">
            <a:extLst>
              <a:ext uri="{FF2B5EF4-FFF2-40B4-BE49-F238E27FC236}">
                <a16:creationId xmlns:a16="http://schemas.microsoft.com/office/drawing/2014/main" id="{95832AD1-2992-FCEA-5832-207ACC3D7E55}"/>
              </a:ext>
            </a:extLst>
          </p:cNvPr>
          <p:cNvSpPr>
            <a:spLocks noGrp="1"/>
          </p:cNvSpPr>
          <p:nvPr>
            <p:ph idx="1"/>
          </p:nvPr>
        </p:nvSpPr>
        <p:spPr>
          <a:xfrm>
            <a:off x="1425281" y="3971432"/>
            <a:ext cx="3488089" cy="400110"/>
          </a:xfrm>
        </p:spPr>
        <p:txBody>
          <a:bodyPr>
            <a:normAutofit/>
          </a:bodyPr>
          <a:lstStyle/>
          <a:p>
            <a:pPr marL="0" indent="0" algn="ctr">
              <a:lnSpc>
                <a:spcPct val="100000"/>
              </a:lnSpc>
              <a:buNone/>
            </a:pPr>
            <a:r>
              <a:rPr lang="en-IN" sz="1400" dirty="0"/>
              <a:t>In the visual design language</a:t>
            </a:r>
            <a:endParaRPr lang="en-US" sz="1400" dirty="0"/>
          </a:p>
        </p:txBody>
      </p:sp>
      <p:sp>
        <p:nvSpPr>
          <p:cNvPr id="14" name="TextBox 13">
            <a:extLst>
              <a:ext uri="{FF2B5EF4-FFF2-40B4-BE49-F238E27FC236}">
                <a16:creationId xmlns:a16="http://schemas.microsoft.com/office/drawing/2014/main" id="{DFE2ABE8-B14B-12F0-DA44-A1C9C829FB6A}"/>
              </a:ext>
            </a:extLst>
          </p:cNvPr>
          <p:cNvSpPr txBox="1"/>
          <p:nvPr/>
        </p:nvSpPr>
        <p:spPr>
          <a:xfrm>
            <a:off x="1325326" y="3556020"/>
            <a:ext cx="3650901" cy="400110"/>
          </a:xfrm>
          <a:prstGeom prst="rect">
            <a:avLst/>
          </a:prstGeom>
          <a:noFill/>
        </p:spPr>
        <p:txBody>
          <a:bodyPr wrap="square">
            <a:spAutoFit/>
          </a:bodyPr>
          <a:lstStyle/>
          <a:p>
            <a:pPr algn="ctr"/>
            <a:r>
              <a:rPr lang="en-IN" sz="2000" dirty="0">
                <a:latin typeface="FUTURANEXT-MEDIUM" panose="020B0602020204020303" pitchFamily="34" charset="77"/>
              </a:rPr>
              <a:t>consistency</a:t>
            </a:r>
            <a:endParaRPr lang="en-US" sz="2000" dirty="0">
              <a:latin typeface="FUTURANEXT-MEDIUM" panose="020B0602020204020303" pitchFamily="34" charset="77"/>
            </a:endParaRPr>
          </a:p>
        </p:txBody>
      </p:sp>
      <p:sp>
        <p:nvSpPr>
          <p:cNvPr id="15" name="Content Placeholder 5">
            <a:extLst>
              <a:ext uri="{FF2B5EF4-FFF2-40B4-BE49-F238E27FC236}">
                <a16:creationId xmlns:a16="http://schemas.microsoft.com/office/drawing/2014/main" id="{88784462-2B1E-476C-A10E-F44E74FC5F93}"/>
              </a:ext>
            </a:extLst>
          </p:cNvPr>
          <p:cNvSpPr txBox="1">
            <a:spLocks/>
          </p:cNvSpPr>
          <p:nvPr/>
        </p:nvSpPr>
        <p:spPr>
          <a:xfrm>
            <a:off x="6694811" y="3885372"/>
            <a:ext cx="1989450" cy="348284"/>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IN" sz="1500" dirty="0"/>
              <a:t>quick onboarding</a:t>
            </a:r>
            <a:endParaRPr lang="en-US" sz="1500" dirty="0"/>
          </a:p>
        </p:txBody>
      </p:sp>
      <p:sp>
        <p:nvSpPr>
          <p:cNvPr id="16" name="TextBox 15">
            <a:extLst>
              <a:ext uri="{FF2B5EF4-FFF2-40B4-BE49-F238E27FC236}">
                <a16:creationId xmlns:a16="http://schemas.microsoft.com/office/drawing/2014/main" id="{7B283D60-6EB0-2159-B12C-0CE034975E0C}"/>
              </a:ext>
            </a:extLst>
          </p:cNvPr>
          <p:cNvSpPr txBox="1"/>
          <p:nvPr/>
        </p:nvSpPr>
        <p:spPr>
          <a:xfrm>
            <a:off x="6221334" y="3540441"/>
            <a:ext cx="2974459" cy="369332"/>
          </a:xfrm>
          <a:prstGeom prst="rect">
            <a:avLst/>
          </a:prstGeom>
          <a:noFill/>
        </p:spPr>
        <p:txBody>
          <a:bodyPr wrap="square">
            <a:spAutoFit/>
          </a:bodyPr>
          <a:lstStyle/>
          <a:p>
            <a:pPr algn="ctr"/>
            <a:r>
              <a:rPr lang="en-IN" dirty="0">
                <a:latin typeface="FUTURANEXT-MEDIUM" panose="020B0602020204020303" pitchFamily="34" charset="77"/>
              </a:rPr>
              <a:t>single source of truth</a:t>
            </a:r>
          </a:p>
        </p:txBody>
      </p:sp>
      <p:sp>
        <p:nvSpPr>
          <p:cNvPr id="17" name="Content Placeholder 5">
            <a:extLst>
              <a:ext uri="{FF2B5EF4-FFF2-40B4-BE49-F238E27FC236}">
                <a16:creationId xmlns:a16="http://schemas.microsoft.com/office/drawing/2014/main" id="{8F575F2B-676E-2F37-D53C-11C3EAA265C4}"/>
              </a:ext>
            </a:extLst>
          </p:cNvPr>
          <p:cNvSpPr txBox="1">
            <a:spLocks/>
          </p:cNvSpPr>
          <p:nvPr/>
        </p:nvSpPr>
        <p:spPr>
          <a:xfrm>
            <a:off x="10650539" y="3889673"/>
            <a:ext cx="3366841" cy="326416"/>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IN" sz="1500" dirty="0"/>
              <a:t>through unified brand experiences</a:t>
            </a:r>
            <a:endParaRPr lang="en-US" sz="1500" dirty="0"/>
          </a:p>
        </p:txBody>
      </p:sp>
      <p:sp>
        <p:nvSpPr>
          <p:cNvPr id="18" name="TextBox 17">
            <a:extLst>
              <a:ext uri="{FF2B5EF4-FFF2-40B4-BE49-F238E27FC236}">
                <a16:creationId xmlns:a16="http://schemas.microsoft.com/office/drawing/2014/main" id="{FDD20711-FF5B-3B41-B6EE-D399B8E3DB43}"/>
              </a:ext>
            </a:extLst>
          </p:cNvPr>
          <p:cNvSpPr txBox="1"/>
          <p:nvPr/>
        </p:nvSpPr>
        <p:spPr>
          <a:xfrm>
            <a:off x="10345353" y="3580900"/>
            <a:ext cx="4025539" cy="369332"/>
          </a:xfrm>
          <a:prstGeom prst="rect">
            <a:avLst/>
          </a:prstGeom>
          <a:noFill/>
        </p:spPr>
        <p:txBody>
          <a:bodyPr wrap="square">
            <a:spAutoFit/>
          </a:bodyPr>
          <a:lstStyle/>
          <a:p>
            <a:pPr algn="ctr"/>
            <a:r>
              <a:rPr lang="en-IN" dirty="0">
                <a:latin typeface="FUTURANEXT-MEDIUM" panose="020B0602020204020303" pitchFamily="34" charset="77"/>
              </a:rPr>
              <a:t>increase brand trust</a:t>
            </a:r>
            <a:endParaRPr lang="en-US" dirty="0">
              <a:latin typeface="FUTURANEXT-MEDIUM" panose="020B0602020204020303" pitchFamily="34" charset="77"/>
            </a:endParaRPr>
          </a:p>
        </p:txBody>
      </p:sp>
      <p:sp>
        <p:nvSpPr>
          <p:cNvPr id="20" name="Content Placeholder 5">
            <a:extLst>
              <a:ext uri="{FF2B5EF4-FFF2-40B4-BE49-F238E27FC236}">
                <a16:creationId xmlns:a16="http://schemas.microsoft.com/office/drawing/2014/main" id="{9C7AB91E-5530-E030-A7C2-BC17FE854809}"/>
              </a:ext>
            </a:extLst>
          </p:cNvPr>
          <p:cNvSpPr txBox="1">
            <a:spLocks/>
          </p:cNvSpPr>
          <p:nvPr/>
        </p:nvSpPr>
        <p:spPr>
          <a:xfrm>
            <a:off x="1647619" y="6668097"/>
            <a:ext cx="3047735" cy="547186"/>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IN" sz="1500" dirty="0"/>
              <a:t>From idea to production</a:t>
            </a:r>
            <a:endParaRPr lang="en-US" sz="1500" dirty="0"/>
          </a:p>
        </p:txBody>
      </p:sp>
      <p:sp>
        <p:nvSpPr>
          <p:cNvPr id="21" name="TextBox 20">
            <a:extLst>
              <a:ext uri="{FF2B5EF4-FFF2-40B4-BE49-F238E27FC236}">
                <a16:creationId xmlns:a16="http://schemas.microsoft.com/office/drawing/2014/main" id="{A6DEF7B9-A9BA-DFCC-ED30-B02981207A42}"/>
              </a:ext>
            </a:extLst>
          </p:cNvPr>
          <p:cNvSpPr txBox="1"/>
          <p:nvPr/>
        </p:nvSpPr>
        <p:spPr>
          <a:xfrm>
            <a:off x="1854462" y="6316408"/>
            <a:ext cx="2634049" cy="369332"/>
          </a:xfrm>
          <a:prstGeom prst="rect">
            <a:avLst/>
          </a:prstGeom>
          <a:noFill/>
        </p:spPr>
        <p:txBody>
          <a:bodyPr wrap="square">
            <a:spAutoFit/>
          </a:bodyPr>
          <a:lstStyle/>
          <a:p>
            <a:pPr algn="ctr"/>
            <a:r>
              <a:rPr lang="en-IN" dirty="0">
                <a:latin typeface="FUTURANEXT-MEDIUM" panose="020B0602020204020303" pitchFamily="34" charset="77"/>
              </a:rPr>
              <a:t>speed of delivery</a:t>
            </a:r>
            <a:endParaRPr lang="en-US" dirty="0">
              <a:latin typeface="FUTURANEXT-MEDIUM" panose="020B0602020204020303" pitchFamily="34" charset="77"/>
            </a:endParaRPr>
          </a:p>
        </p:txBody>
      </p:sp>
      <p:sp>
        <p:nvSpPr>
          <p:cNvPr id="22" name="Content Placeholder 5">
            <a:extLst>
              <a:ext uri="{FF2B5EF4-FFF2-40B4-BE49-F238E27FC236}">
                <a16:creationId xmlns:a16="http://schemas.microsoft.com/office/drawing/2014/main" id="{C168A111-4507-216C-0F80-801CDBB2E1C4}"/>
              </a:ext>
            </a:extLst>
          </p:cNvPr>
          <p:cNvSpPr txBox="1">
            <a:spLocks/>
          </p:cNvSpPr>
          <p:nvPr/>
        </p:nvSpPr>
        <p:spPr>
          <a:xfrm>
            <a:off x="6633462" y="6652239"/>
            <a:ext cx="1989450" cy="369332"/>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IN" sz="1500" dirty="0"/>
              <a:t>Easy hand-off</a:t>
            </a:r>
            <a:endParaRPr lang="en-US" sz="1500" dirty="0"/>
          </a:p>
        </p:txBody>
      </p:sp>
      <p:sp>
        <p:nvSpPr>
          <p:cNvPr id="23" name="TextBox 22">
            <a:extLst>
              <a:ext uri="{FF2B5EF4-FFF2-40B4-BE49-F238E27FC236}">
                <a16:creationId xmlns:a16="http://schemas.microsoft.com/office/drawing/2014/main" id="{117E3985-61B5-A017-A4E3-B443D278B15B}"/>
              </a:ext>
            </a:extLst>
          </p:cNvPr>
          <p:cNvSpPr txBox="1"/>
          <p:nvPr/>
        </p:nvSpPr>
        <p:spPr>
          <a:xfrm>
            <a:off x="6206780" y="6297686"/>
            <a:ext cx="2974459" cy="369332"/>
          </a:xfrm>
          <a:prstGeom prst="rect">
            <a:avLst/>
          </a:prstGeom>
          <a:noFill/>
        </p:spPr>
        <p:txBody>
          <a:bodyPr wrap="square">
            <a:spAutoFit/>
          </a:bodyPr>
          <a:lstStyle/>
          <a:p>
            <a:pPr algn="ctr"/>
            <a:r>
              <a:rPr lang="en-IN" dirty="0">
                <a:latin typeface="FUTURANEXT-MEDIUM" panose="020B0602020204020303" pitchFamily="34" charset="77"/>
              </a:rPr>
              <a:t>shared language with dev</a:t>
            </a:r>
          </a:p>
        </p:txBody>
      </p:sp>
      <p:sp>
        <p:nvSpPr>
          <p:cNvPr id="24" name="Content Placeholder 5">
            <a:extLst>
              <a:ext uri="{FF2B5EF4-FFF2-40B4-BE49-F238E27FC236}">
                <a16:creationId xmlns:a16="http://schemas.microsoft.com/office/drawing/2014/main" id="{F9945879-1992-1EF2-94F1-F7BE9C31946A}"/>
              </a:ext>
            </a:extLst>
          </p:cNvPr>
          <p:cNvSpPr txBox="1">
            <a:spLocks/>
          </p:cNvSpPr>
          <p:nvPr/>
        </p:nvSpPr>
        <p:spPr>
          <a:xfrm>
            <a:off x="10868939" y="6708168"/>
            <a:ext cx="2899430" cy="369332"/>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IN" sz="1500" dirty="0"/>
              <a:t>Increased internal sharing</a:t>
            </a:r>
            <a:endParaRPr lang="en-US" sz="1500" dirty="0"/>
          </a:p>
        </p:txBody>
      </p:sp>
      <p:sp>
        <p:nvSpPr>
          <p:cNvPr id="26" name="TextBox 25">
            <a:extLst>
              <a:ext uri="{FF2B5EF4-FFF2-40B4-BE49-F238E27FC236}">
                <a16:creationId xmlns:a16="http://schemas.microsoft.com/office/drawing/2014/main" id="{F4B62C55-5EA6-30D5-E4E7-BD3165A3822D}"/>
              </a:ext>
            </a:extLst>
          </p:cNvPr>
          <p:cNvSpPr txBox="1"/>
          <p:nvPr/>
        </p:nvSpPr>
        <p:spPr>
          <a:xfrm>
            <a:off x="10831424" y="6353470"/>
            <a:ext cx="2974459" cy="369332"/>
          </a:xfrm>
          <a:prstGeom prst="rect">
            <a:avLst/>
          </a:prstGeom>
          <a:noFill/>
        </p:spPr>
        <p:txBody>
          <a:bodyPr wrap="square">
            <a:spAutoFit/>
          </a:bodyPr>
          <a:lstStyle/>
          <a:p>
            <a:pPr algn="ctr"/>
            <a:r>
              <a:rPr lang="en-IN" dirty="0">
                <a:latin typeface="FUTURANEXT-MEDIUM" panose="020B0602020204020303" pitchFamily="34" charset="77"/>
              </a:rPr>
              <a:t>reduce redundancy</a:t>
            </a:r>
            <a:endParaRPr lang="en-US" dirty="0">
              <a:latin typeface="FUTURANEXT-MEDIUM" panose="020B0602020204020303" pitchFamily="34" charset="77"/>
            </a:endParaRPr>
          </a:p>
        </p:txBody>
      </p:sp>
      <p:sp>
        <p:nvSpPr>
          <p:cNvPr id="30" name="Text Placeholder 5">
            <a:extLst>
              <a:ext uri="{FF2B5EF4-FFF2-40B4-BE49-F238E27FC236}">
                <a16:creationId xmlns:a16="http://schemas.microsoft.com/office/drawing/2014/main" id="{AA4FA53A-8BE8-C876-E382-7FB9CB501B95}"/>
              </a:ext>
            </a:extLst>
          </p:cNvPr>
          <p:cNvSpPr txBox="1">
            <a:spLocks/>
          </p:cNvSpPr>
          <p:nvPr/>
        </p:nvSpPr>
        <p:spPr>
          <a:xfrm>
            <a:off x="1047639" y="435591"/>
            <a:ext cx="7774814"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IN" dirty="0">
                <a:solidFill>
                  <a:srgbClr val="7030A0"/>
                </a:solidFill>
              </a:rPr>
              <a:t>design systems - material design system and apple HIG</a:t>
            </a:r>
            <a:endParaRPr lang="en-US" dirty="0">
              <a:solidFill>
                <a:srgbClr val="7030A0"/>
              </a:solidFill>
            </a:endParaRPr>
          </a:p>
        </p:txBody>
      </p:sp>
      <p:pic>
        <p:nvPicPr>
          <p:cNvPr id="37" name="Picture 36">
            <a:extLst>
              <a:ext uri="{FF2B5EF4-FFF2-40B4-BE49-F238E27FC236}">
                <a16:creationId xmlns:a16="http://schemas.microsoft.com/office/drawing/2014/main" id="{5A7A5D0B-2CE4-BC19-36E5-25BA5CBDC177}"/>
              </a:ext>
            </a:extLst>
          </p:cNvPr>
          <p:cNvPicPr>
            <a:picLocks noChangeAspect="1"/>
          </p:cNvPicPr>
          <p:nvPr/>
        </p:nvPicPr>
        <p:blipFill>
          <a:blip r:embed="rId3"/>
          <a:stretch>
            <a:fillRect/>
          </a:stretch>
        </p:blipFill>
        <p:spPr>
          <a:xfrm>
            <a:off x="2773523" y="2558277"/>
            <a:ext cx="795929" cy="777372"/>
          </a:xfrm>
          <a:prstGeom prst="rect">
            <a:avLst/>
          </a:prstGeom>
        </p:spPr>
      </p:pic>
      <p:pic>
        <p:nvPicPr>
          <p:cNvPr id="38" name="Picture 37">
            <a:extLst>
              <a:ext uri="{FF2B5EF4-FFF2-40B4-BE49-F238E27FC236}">
                <a16:creationId xmlns:a16="http://schemas.microsoft.com/office/drawing/2014/main" id="{5F62018D-054C-FA1D-A8A4-98E09C08FC18}"/>
              </a:ext>
            </a:extLst>
          </p:cNvPr>
          <p:cNvPicPr>
            <a:picLocks noChangeAspect="1"/>
          </p:cNvPicPr>
          <p:nvPr/>
        </p:nvPicPr>
        <p:blipFill>
          <a:blip r:embed="rId4"/>
          <a:stretch>
            <a:fillRect/>
          </a:stretch>
        </p:blipFill>
        <p:spPr>
          <a:xfrm>
            <a:off x="7210462" y="2391385"/>
            <a:ext cx="944264" cy="944264"/>
          </a:xfrm>
          <a:prstGeom prst="rect">
            <a:avLst/>
          </a:prstGeom>
        </p:spPr>
      </p:pic>
      <p:pic>
        <p:nvPicPr>
          <p:cNvPr id="39" name="Picture 38">
            <a:extLst>
              <a:ext uri="{FF2B5EF4-FFF2-40B4-BE49-F238E27FC236}">
                <a16:creationId xmlns:a16="http://schemas.microsoft.com/office/drawing/2014/main" id="{6551AE30-C1DE-68AE-4FB6-61B59AA1D242}"/>
              </a:ext>
            </a:extLst>
          </p:cNvPr>
          <p:cNvPicPr>
            <a:picLocks noChangeAspect="1"/>
          </p:cNvPicPr>
          <p:nvPr/>
        </p:nvPicPr>
        <p:blipFill>
          <a:blip r:embed="rId5"/>
          <a:stretch>
            <a:fillRect/>
          </a:stretch>
        </p:blipFill>
        <p:spPr>
          <a:xfrm>
            <a:off x="11906280" y="2431523"/>
            <a:ext cx="887680" cy="840685"/>
          </a:xfrm>
          <a:prstGeom prst="rect">
            <a:avLst/>
          </a:prstGeom>
        </p:spPr>
      </p:pic>
      <p:pic>
        <p:nvPicPr>
          <p:cNvPr id="40" name="Picture 39">
            <a:extLst>
              <a:ext uri="{FF2B5EF4-FFF2-40B4-BE49-F238E27FC236}">
                <a16:creationId xmlns:a16="http://schemas.microsoft.com/office/drawing/2014/main" id="{BB1B8DA9-F2C4-EA67-1F34-06D219387BDB}"/>
              </a:ext>
            </a:extLst>
          </p:cNvPr>
          <p:cNvPicPr>
            <a:picLocks noChangeAspect="1"/>
          </p:cNvPicPr>
          <p:nvPr/>
        </p:nvPicPr>
        <p:blipFill>
          <a:blip r:embed="rId6"/>
          <a:stretch>
            <a:fillRect/>
          </a:stretch>
        </p:blipFill>
        <p:spPr>
          <a:xfrm>
            <a:off x="2767275" y="5270084"/>
            <a:ext cx="769176" cy="769176"/>
          </a:xfrm>
          <a:prstGeom prst="rect">
            <a:avLst/>
          </a:prstGeom>
        </p:spPr>
      </p:pic>
      <p:pic>
        <p:nvPicPr>
          <p:cNvPr id="42" name="Picture 41">
            <a:extLst>
              <a:ext uri="{FF2B5EF4-FFF2-40B4-BE49-F238E27FC236}">
                <a16:creationId xmlns:a16="http://schemas.microsoft.com/office/drawing/2014/main" id="{1D8E5225-151B-9B9F-B9C7-530A2A66F54B}"/>
              </a:ext>
            </a:extLst>
          </p:cNvPr>
          <p:cNvPicPr>
            <a:picLocks noChangeAspect="1"/>
          </p:cNvPicPr>
          <p:nvPr/>
        </p:nvPicPr>
        <p:blipFill>
          <a:blip r:embed="rId7"/>
          <a:stretch>
            <a:fillRect/>
          </a:stretch>
        </p:blipFill>
        <p:spPr>
          <a:xfrm>
            <a:off x="11827551" y="5241106"/>
            <a:ext cx="812815" cy="812815"/>
          </a:xfrm>
          <a:prstGeom prst="rect">
            <a:avLst/>
          </a:prstGeom>
        </p:spPr>
      </p:pic>
      <p:pic>
        <p:nvPicPr>
          <p:cNvPr id="3" name="Picture 2">
            <a:extLst>
              <a:ext uri="{FF2B5EF4-FFF2-40B4-BE49-F238E27FC236}">
                <a16:creationId xmlns:a16="http://schemas.microsoft.com/office/drawing/2014/main" id="{13FD2125-9183-36AA-B64C-F40A4032E711}"/>
              </a:ext>
            </a:extLst>
          </p:cNvPr>
          <p:cNvPicPr>
            <a:picLocks noChangeAspect="1"/>
          </p:cNvPicPr>
          <p:nvPr/>
        </p:nvPicPr>
        <p:blipFill>
          <a:blip r:embed="rId8"/>
          <a:stretch>
            <a:fillRect/>
          </a:stretch>
        </p:blipFill>
        <p:spPr>
          <a:xfrm>
            <a:off x="7307695" y="5219721"/>
            <a:ext cx="783837" cy="783837"/>
          </a:xfrm>
          <a:prstGeom prst="rect">
            <a:avLst/>
          </a:prstGeom>
        </p:spPr>
      </p:pic>
    </p:spTree>
    <p:extLst>
      <p:ext uri="{BB962C8B-B14F-4D97-AF65-F5344CB8AC3E}">
        <p14:creationId xmlns:p14="http://schemas.microsoft.com/office/powerpoint/2010/main" val="4145449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F1E12-BC5B-1539-7EB8-A46162BE258F}"/>
              </a:ext>
            </a:extLst>
          </p:cNvPr>
          <p:cNvSpPr>
            <a:spLocks noGrp="1"/>
          </p:cNvSpPr>
          <p:nvPr>
            <p:ph type="title"/>
          </p:nvPr>
        </p:nvSpPr>
        <p:spPr>
          <a:xfrm>
            <a:off x="1082365" y="3172374"/>
            <a:ext cx="9966068" cy="3645304"/>
          </a:xfrm>
        </p:spPr>
        <p:txBody>
          <a:bodyPr>
            <a:normAutofit/>
          </a:bodyPr>
          <a:lstStyle/>
          <a:p>
            <a:r>
              <a:rPr lang="en-US" dirty="0">
                <a:solidFill>
                  <a:srgbClr val="F5C5A4"/>
                </a:solidFill>
              </a:rPr>
              <a:t>demo</a:t>
            </a:r>
          </a:p>
        </p:txBody>
      </p:sp>
      <p:pic>
        <p:nvPicPr>
          <p:cNvPr id="3" name="Picture 2">
            <a:extLst>
              <a:ext uri="{FF2B5EF4-FFF2-40B4-BE49-F238E27FC236}">
                <a16:creationId xmlns:a16="http://schemas.microsoft.com/office/drawing/2014/main" id="{00DF6764-6338-BACF-14E4-C291218244E5}"/>
              </a:ext>
            </a:extLst>
          </p:cNvPr>
          <p:cNvPicPr>
            <a:picLocks noChangeAspect="1"/>
          </p:cNvPicPr>
          <p:nvPr/>
        </p:nvPicPr>
        <p:blipFill>
          <a:blip r:embed="rId2"/>
          <a:stretch>
            <a:fillRect/>
          </a:stretch>
        </p:blipFill>
        <p:spPr>
          <a:xfrm>
            <a:off x="4471571" y="3661039"/>
            <a:ext cx="1593828" cy="819075"/>
          </a:xfrm>
          <a:prstGeom prst="rect">
            <a:avLst/>
          </a:prstGeom>
        </p:spPr>
      </p:pic>
    </p:spTree>
    <p:extLst>
      <p:ext uri="{BB962C8B-B14F-4D97-AF65-F5344CB8AC3E}">
        <p14:creationId xmlns:p14="http://schemas.microsoft.com/office/powerpoint/2010/main" val="575087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5BB06EC-1810-07E4-FA72-DDD45B9A413C}"/>
              </a:ext>
            </a:extLst>
          </p:cNvPr>
          <p:cNvSpPr/>
          <p:nvPr/>
        </p:nvSpPr>
        <p:spPr>
          <a:xfrm>
            <a:off x="1051902" y="2581154"/>
            <a:ext cx="6407959" cy="4122706"/>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7FA637B-E181-51FD-1B6A-4BAADB9163B8}"/>
              </a:ext>
            </a:extLst>
          </p:cNvPr>
          <p:cNvSpPr>
            <a:spLocks noGrp="1"/>
          </p:cNvSpPr>
          <p:nvPr>
            <p:ph type="title"/>
          </p:nvPr>
        </p:nvSpPr>
        <p:spPr>
          <a:xfrm>
            <a:off x="1009858" y="1646761"/>
            <a:ext cx="6492045" cy="914736"/>
          </a:xfrm>
        </p:spPr>
        <p:txBody>
          <a:bodyPr>
            <a:normAutofit/>
          </a:bodyPr>
          <a:lstStyle/>
          <a:p>
            <a:r>
              <a:rPr lang="en-US" sz="3200" dirty="0"/>
              <a:t>our design tools</a:t>
            </a:r>
          </a:p>
        </p:txBody>
      </p:sp>
      <p:sp>
        <p:nvSpPr>
          <p:cNvPr id="5" name="Text Placeholder 4">
            <a:extLst>
              <a:ext uri="{FF2B5EF4-FFF2-40B4-BE49-F238E27FC236}">
                <a16:creationId xmlns:a16="http://schemas.microsoft.com/office/drawing/2014/main" id="{C039D2EA-71CA-5FC9-71BB-8182F3D05F4C}"/>
              </a:ext>
            </a:extLst>
          </p:cNvPr>
          <p:cNvSpPr>
            <a:spLocks noGrp="1"/>
          </p:cNvSpPr>
          <p:nvPr>
            <p:ph type="body" sz="quarter" idx="13"/>
          </p:nvPr>
        </p:nvSpPr>
        <p:spPr>
          <a:xfrm>
            <a:off x="1047638" y="435591"/>
            <a:ext cx="6571567" cy="288925"/>
          </a:xfrm>
        </p:spPr>
        <p:txBody>
          <a:bodyPr/>
          <a:lstStyle/>
          <a:p>
            <a:r>
              <a:rPr lang="en-IN" dirty="0"/>
              <a:t>design systems - material design system and apple HIG</a:t>
            </a:r>
            <a:endParaRPr lang="en-US" dirty="0"/>
          </a:p>
          <a:p>
            <a:endParaRPr lang="en-US" dirty="0"/>
          </a:p>
        </p:txBody>
      </p:sp>
      <p:grpSp>
        <p:nvGrpSpPr>
          <p:cNvPr id="18" name="Group 17">
            <a:extLst>
              <a:ext uri="{FF2B5EF4-FFF2-40B4-BE49-F238E27FC236}">
                <a16:creationId xmlns:a16="http://schemas.microsoft.com/office/drawing/2014/main" id="{A3CF2E1A-A158-9535-7EF1-31D7D4C78C0D}"/>
              </a:ext>
            </a:extLst>
          </p:cNvPr>
          <p:cNvGrpSpPr/>
          <p:nvPr/>
        </p:nvGrpSpPr>
        <p:grpSpPr>
          <a:xfrm>
            <a:off x="5404780" y="3696568"/>
            <a:ext cx="1238544" cy="1684599"/>
            <a:chOff x="5234004" y="2626815"/>
            <a:chExt cx="1238544" cy="1684599"/>
          </a:xfrm>
        </p:grpSpPr>
        <p:pic>
          <p:nvPicPr>
            <p:cNvPr id="8" name="Picture 7">
              <a:extLst>
                <a:ext uri="{FF2B5EF4-FFF2-40B4-BE49-F238E27FC236}">
                  <a16:creationId xmlns:a16="http://schemas.microsoft.com/office/drawing/2014/main" id="{821E3BE8-EF14-79C3-53CB-AEDECF42BA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1006" y="2626815"/>
              <a:ext cx="1044541" cy="1018633"/>
            </a:xfrm>
            <a:prstGeom prst="rect">
              <a:avLst/>
            </a:prstGeom>
          </p:spPr>
        </p:pic>
        <p:sp>
          <p:nvSpPr>
            <p:cNvPr id="9" name="TextBox 8">
              <a:extLst>
                <a:ext uri="{FF2B5EF4-FFF2-40B4-BE49-F238E27FC236}">
                  <a16:creationId xmlns:a16="http://schemas.microsoft.com/office/drawing/2014/main" id="{EFDA1DE5-E8C1-CE39-5CF1-32FD3347B204}"/>
                </a:ext>
              </a:extLst>
            </p:cNvPr>
            <p:cNvSpPr txBox="1"/>
            <p:nvPr/>
          </p:nvSpPr>
          <p:spPr>
            <a:xfrm>
              <a:off x="5234004" y="4003637"/>
              <a:ext cx="1238544"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20" normalizeH="0" baseline="0" noProof="0" dirty="0">
                  <a:ln>
                    <a:noFill/>
                  </a:ln>
                  <a:effectLst/>
                  <a:uLnTx/>
                  <a:uFillTx/>
                  <a:latin typeface="Futura Next Book"/>
                  <a:ea typeface="+mn-ea"/>
                  <a:cs typeface="+mn-cs"/>
                </a:rPr>
                <a:t>Adobe XD</a:t>
              </a:r>
            </a:p>
          </p:txBody>
        </p:sp>
      </p:grpSp>
      <p:grpSp>
        <p:nvGrpSpPr>
          <p:cNvPr id="16" name="Group 15">
            <a:extLst>
              <a:ext uri="{FF2B5EF4-FFF2-40B4-BE49-F238E27FC236}">
                <a16:creationId xmlns:a16="http://schemas.microsoft.com/office/drawing/2014/main" id="{560360DB-4921-49C1-0C06-C51CD5C629E5}"/>
              </a:ext>
            </a:extLst>
          </p:cNvPr>
          <p:cNvGrpSpPr/>
          <p:nvPr/>
        </p:nvGrpSpPr>
        <p:grpSpPr>
          <a:xfrm>
            <a:off x="1799086" y="3696568"/>
            <a:ext cx="1125974" cy="1631705"/>
            <a:chOff x="1482498" y="2715049"/>
            <a:chExt cx="1125974" cy="1631705"/>
          </a:xfrm>
        </p:grpSpPr>
        <p:pic>
          <p:nvPicPr>
            <p:cNvPr id="11" name="Picture 10">
              <a:extLst>
                <a:ext uri="{FF2B5EF4-FFF2-40B4-BE49-F238E27FC236}">
                  <a16:creationId xmlns:a16="http://schemas.microsoft.com/office/drawing/2014/main" id="{EB451E8A-D97E-60C8-82F1-4F3FB36798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82498" y="2715049"/>
              <a:ext cx="1125974" cy="1018633"/>
            </a:xfrm>
            <a:prstGeom prst="rect">
              <a:avLst/>
            </a:prstGeom>
          </p:spPr>
        </p:pic>
        <p:sp>
          <p:nvSpPr>
            <p:cNvPr id="12" name="TextBox 11">
              <a:extLst>
                <a:ext uri="{FF2B5EF4-FFF2-40B4-BE49-F238E27FC236}">
                  <a16:creationId xmlns:a16="http://schemas.microsoft.com/office/drawing/2014/main" id="{4C50C359-AC2B-9A4C-6A3C-EA048DEBA993}"/>
                </a:ext>
              </a:extLst>
            </p:cNvPr>
            <p:cNvSpPr txBox="1"/>
            <p:nvPr/>
          </p:nvSpPr>
          <p:spPr>
            <a:xfrm>
              <a:off x="1658680" y="4038977"/>
              <a:ext cx="773610"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20" normalizeH="0" baseline="0" noProof="0" dirty="0">
                  <a:ln>
                    <a:noFill/>
                  </a:ln>
                  <a:effectLst/>
                  <a:uLnTx/>
                  <a:uFillTx/>
                  <a:latin typeface="Futura Next Book"/>
                  <a:ea typeface="+mn-ea"/>
                  <a:cs typeface="+mn-cs"/>
                </a:rPr>
                <a:t>Sketch</a:t>
              </a:r>
            </a:p>
          </p:txBody>
        </p:sp>
      </p:grpSp>
      <p:grpSp>
        <p:nvGrpSpPr>
          <p:cNvPr id="17" name="Group 16">
            <a:extLst>
              <a:ext uri="{FF2B5EF4-FFF2-40B4-BE49-F238E27FC236}">
                <a16:creationId xmlns:a16="http://schemas.microsoft.com/office/drawing/2014/main" id="{886735D7-7D74-6298-48E4-F5CAD823E192}"/>
              </a:ext>
            </a:extLst>
          </p:cNvPr>
          <p:cNvGrpSpPr/>
          <p:nvPr/>
        </p:nvGrpSpPr>
        <p:grpSpPr>
          <a:xfrm>
            <a:off x="3765647" y="3648008"/>
            <a:ext cx="727266" cy="1682717"/>
            <a:chOff x="4993480" y="2664037"/>
            <a:chExt cx="727266" cy="1682717"/>
          </a:xfrm>
        </p:grpSpPr>
        <p:pic>
          <p:nvPicPr>
            <p:cNvPr id="14" name="Picture 13">
              <a:extLst>
                <a:ext uri="{FF2B5EF4-FFF2-40B4-BE49-F238E27FC236}">
                  <a16:creationId xmlns:a16="http://schemas.microsoft.com/office/drawing/2014/main" id="{FDFAE114-A239-599C-42C7-8256E9729F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10798" y="2664037"/>
              <a:ext cx="709948" cy="1064712"/>
            </a:xfrm>
            <a:prstGeom prst="rect">
              <a:avLst/>
            </a:prstGeom>
          </p:spPr>
        </p:pic>
        <p:sp>
          <p:nvSpPr>
            <p:cNvPr id="15" name="TextBox 14">
              <a:extLst>
                <a:ext uri="{FF2B5EF4-FFF2-40B4-BE49-F238E27FC236}">
                  <a16:creationId xmlns:a16="http://schemas.microsoft.com/office/drawing/2014/main" id="{37C11EBD-00F2-D7ED-13E8-EEB813161C76}"/>
                </a:ext>
              </a:extLst>
            </p:cNvPr>
            <p:cNvSpPr txBox="1"/>
            <p:nvPr/>
          </p:nvSpPr>
          <p:spPr>
            <a:xfrm>
              <a:off x="4993480" y="4038977"/>
              <a:ext cx="718659"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20" normalizeH="0" baseline="0" noProof="0" dirty="0">
                  <a:ln>
                    <a:noFill/>
                  </a:ln>
                  <a:effectLst/>
                  <a:uLnTx/>
                  <a:uFillTx/>
                  <a:latin typeface="Futura Next Book"/>
                  <a:ea typeface="+mn-ea"/>
                  <a:cs typeface="+mn-cs"/>
                </a:rPr>
                <a:t>Figma</a:t>
              </a:r>
            </a:p>
          </p:txBody>
        </p:sp>
      </p:grpSp>
      <p:sp>
        <p:nvSpPr>
          <p:cNvPr id="20" name="Rectangle 19">
            <a:extLst>
              <a:ext uri="{FF2B5EF4-FFF2-40B4-BE49-F238E27FC236}">
                <a16:creationId xmlns:a16="http://schemas.microsoft.com/office/drawing/2014/main" id="{C491F784-032A-2135-82C0-2955FE4B0ADF}"/>
              </a:ext>
            </a:extLst>
          </p:cNvPr>
          <p:cNvSpPr/>
          <p:nvPr/>
        </p:nvSpPr>
        <p:spPr>
          <a:xfrm>
            <a:off x="7987058" y="2581154"/>
            <a:ext cx="6407959" cy="4122706"/>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2">
            <a:extLst>
              <a:ext uri="{FF2B5EF4-FFF2-40B4-BE49-F238E27FC236}">
                <a16:creationId xmlns:a16="http://schemas.microsoft.com/office/drawing/2014/main" id="{4FB3FD5E-6AAB-12BB-3154-EE11EE1FC645}"/>
              </a:ext>
            </a:extLst>
          </p:cNvPr>
          <p:cNvSpPr txBox="1">
            <a:spLocks/>
          </p:cNvSpPr>
          <p:nvPr/>
        </p:nvSpPr>
        <p:spPr>
          <a:xfrm>
            <a:off x="7902972" y="1590300"/>
            <a:ext cx="6492045" cy="914736"/>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US" sz="3200" dirty="0"/>
              <a:t>prototyping</a:t>
            </a:r>
          </a:p>
        </p:txBody>
      </p:sp>
      <p:grpSp>
        <p:nvGrpSpPr>
          <p:cNvPr id="30" name="Group 29">
            <a:extLst>
              <a:ext uri="{FF2B5EF4-FFF2-40B4-BE49-F238E27FC236}">
                <a16:creationId xmlns:a16="http://schemas.microsoft.com/office/drawing/2014/main" id="{52E56952-1739-7A82-1DB1-1B9E16018D73}"/>
              </a:ext>
            </a:extLst>
          </p:cNvPr>
          <p:cNvGrpSpPr/>
          <p:nvPr/>
        </p:nvGrpSpPr>
        <p:grpSpPr>
          <a:xfrm>
            <a:off x="8810486" y="3724706"/>
            <a:ext cx="926030" cy="1603565"/>
            <a:chOff x="8549006" y="2847373"/>
            <a:chExt cx="926030" cy="1603565"/>
          </a:xfrm>
        </p:grpSpPr>
        <p:pic>
          <p:nvPicPr>
            <p:cNvPr id="22" name="Picture 21">
              <a:extLst>
                <a:ext uri="{FF2B5EF4-FFF2-40B4-BE49-F238E27FC236}">
                  <a16:creationId xmlns:a16="http://schemas.microsoft.com/office/drawing/2014/main" id="{49B7B37F-B6F0-467A-BAFE-58BE303C06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9006" y="2847373"/>
              <a:ext cx="926030" cy="926030"/>
            </a:xfrm>
            <a:prstGeom prst="rect">
              <a:avLst/>
            </a:prstGeom>
          </p:spPr>
        </p:pic>
        <p:sp>
          <p:nvSpPr>
            <p:cNvPr id="23" name="TextBox 22">
              <a:extLst>
                <a:ext uri="{FF2B5EF4-FFF2-40B4-BE49-F238E27FC236}">
                  <a16:creationId xmlns:a16="http://schemas.microsoft.com/office/drawing/2014/main" id="{47574B96-14BB-845C-B13F-806683664FD2}"/>
                </a:ext>
              </a:extLst>
            </p:cNvPr>
            <p:cNvSpPr txBox="1"/>
            <p:nvPr/>
          </p:nvSpPr>
          <p:spPr>
            <a:xfrm>
              <a:off x="8587036" y="4143161"/>
              <a:ext cx="88800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20" normalizeH="0" baseline="0" noProof="0" dirty="0">
                  <a:ln>
                    <a:noFill/>
                  </a:ln>
                  <a:effectLst/>
                  <a:uLnTx/>
                  <a:uFillTx/>
                  <a:latin typeface="Futura Next Book"/>
                  <a:ea typeface="+mn-ea"/>
                  <a:cs typeface="+mn-cs"/>
                </a:rPr>
                <a:t>inVision</a:t>
              </a:r>
            </a:p>
          </p:txBody>
        </p:sp>
      </p:grpSp>
      <p:grpSp>
        <p:nvGrpSpPr>
          <p:cNvPr id="29" name="Group 28">
            <a:extLst>
              <a:ext uri="{FF2B5EF4-FFF2-40B4-BE49-F238E27FC236}">
                <a16:creationId xmlns:a16="http://schemas.microsoft.com/office/drawing/2014/main" id="{709F8204-FE6C-1818-02C1-5AB5EE11179A}"/>
              </a:ext>
            </a:extLst>
          </p:cNvPr>
          <p:cNvGrpSpPr/>
          <p:nvPr/>
        </p:nvGrpSpPr>
        <p:grpSpPr>
          <a:xfrm>
            <a:off x="12756724" y="3724707"/>
            <a:ext cx="1012841" cy="1603564"/>
            <a:chOff x="10757891" y="3050694"/>
            <a:chExt cx="1012841" cy="1603564"/>
          </a:xfrm>
        </p:grpSpPr>
        <p:pic>
          <p:nvPicPr>
            <p:cNvPr id="24" name="Picture 23">
              <a:extLst>
                <a:ext uri="{FF2B5EF4-FFF2-40B4-BE49-F238E27FC236}">
                  <a16:creationId xmlns:a16="http://schemas.microsoft.com/office/drawing/2014/main" id="{4870B119-B657-C656-5ABC-746236A50DD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926344" y="3050694"/>
              <a:ext cx="675937" cy="926030"/>
            </a:xfrm>
            <a:prstGeom prst="rect">
              <a:avLst/>
            </a:prstGeom>
          </p:spPr>
        </p:pic>
        <p:sp>
          <p:nvSpPr>
            <p:cNvPr id="25" name="TextBox 24">
              <a:extLst>
                <a:ext uri="{FF2B5EF4-FFF2-40B4-BE49-F238E27FC236}">
                  <a16:creationId xmlns:a16="http://schemas.microsoft.com/office/drawing/2014/main" id="{C26CCFBC-D883-8045-1EE3-8A4DEBE2C767}"/>
                </a:ext>
              </a:extLst>
            </p:cNvPr>
            <p:cNvSpPr txBox="1"/>
            <p:nvPr/>
          </p:nvSpPr>
          <p:spPr>
            <a:xfrm>
              <a:off x="10757891" y="4346481"/>
              <a:ext cx="101284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20" normalizeH="0" baseline="0" noProof="0" dirty="0">
                  <a:ln>
                    <a:noFill/>
                  </a:ln>
                  <a:effectLst/>
                  <a:uLnTx/>
                  <a:uFillTx/>
                  <a:latin typeface="Futura Next Book"/>
                  <a:ea typeface="+mn-ea"/>
                  <a:cs typeface="+mn-cs"/>
                </a:rPr>
                <a:t>Principle</a:t>
              </a:r>
            </a:p>
          </p:txBody>
        </p:sp>
      </p:grpSp>
      <p:grpSp>
        <p:nvGrpSpPr>
          <p:cNvPr id="26" name="Group 25">
            <a:extLst>
              <a:ext uri="{FF2B5EF4-FFF2-40B4-BE49-F238E27FC236}">
                <a16:creationId xmlns:a16="http://schemas.microsoft.com/office/drawing/2014/main" id="{DE2EEA42-A501-057A-F911-879DC78F2520}"/>
              </a:ext>
            </a:extLst>
          </p:cNvPr>
          <p:cNvGrpSpPr/>
          <p:nvPr/>
        </p:nvGrpSpPr>
        <p:grpSpPr>
          <a:xfrm>
            <a:off x="10867601" y="3724706"/>
            <a:ext cx="718659" cy="1603565"/>
            <a:chOff x="7113896" y="4231573"/>
            <a:chExt cx="718659" cy="1603565"/>
          </a:xfrm>
        </p:grpSpPr>
        <p:pic>
          <p:nvPicPr>
            <p:cNvPr id="27" name="Picture 26">
              <a:extLst>
                <a:ext uri="{FF2B5EF4-FFF2-40B4-BE49-F238E27FC236}">
                  <a16:creationId xmlns:a16="http://schemas.microsoft.com/office/drawing/2014/main" id="{2F611E24-A799-2256-62E1-303941FA6F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53332" y="4231573"/>
              <a:ext cx="679223" cy="1018633"/>
            </a:xfrm>
            <a:prstGeom prst="rect">
              <a:avLst/>
            </a:prstGeom>
          </p:spPr>
        </p:pic>
        <p:sp>
          <p:nvSpPr>
            <p:cNvPr id="28" name="TextBox 27">
              <a:extLst>
                <a:ext uri="{FF2B5EF4-FFF2-40B4-BE49-F238E27FC236}">
                  <a16:creationId xmlns:a16="http://schemas.microsoft.com/office/drawing/2014/main" id="{F992856E-6D4D-2280-52AF-71BE242F3A57}"/>
                </a:ext>
              </a:extLst>
            </p:cNvPr>
            <p:cNvSpPr txBox="1"/>
            <p:nvPr/>
          </p:nvSpPr>
          <p:spPr>
            <a:xfrm>
              <a:off x="7113896" y="5527361"/>
              <a:ext cx="718659"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20" normalizeH="0" baseline="0" noProof="0" dirty="0">
                  <a:ln>
                    <a:noFill/>
                  </a:ln>
                  <a:effectLst/>
                  <a:uLnTx/>
                  <a:uFillTx/>
                  <a:latin typeface="Futura Next Book"/>
                  <a:ea typeface="+mn-ea"/>
                  <a:cs typeface="+mn-cs"/>
                </a:rPr>
                <a:t>Figma</a:t>
              </a:r>
            </a:p>
          </p:txBody>
        </p:sp>
      </p:grpSp>
    </p:spTree>
    <p:extLst>
      <p:ext uri="{BB962C8B-B14F-4D97-AF65-F5344CB8AC3E}">
        <p14:creationId xmlns:p14="http://schemas.microsoft.com/office/powerpoint/2010/main" val="478693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F1E12-BC5B-1539-7EB8-A46162BE258F}"/>
              </a:ext>
            </a:extLst>
          </p:cNvPr>
          <p:cNvSpPr>
            <a:spLocks noGrp="1"/>
          </p:cNvSpPr>
          <p:nvPr>
            <p:ph type="title"/>
          </p:nvPr>
        </p:nvSpPr>
        <p:spPr>
          <a:xfrm>
            <a:off x="1047641" y="2801984"/>
            <a:ext cx="11371994" cy="3378897"/>
          </a:xfrm>
        </p:spPr>
        <p:txBody>
          <a:bodyPr>
            <a:normAutofit/>
          </a:bodyPr>
          <a:lstStyle/>
          <a:p>
            <a:r>
              <a:rPr lang="en-US" dirty="0">
                <a:solidFill>
                  <a:srgbClr val="F5C5A4"/>
                </a:solidFill>
              </a:rPr>
              <a:t>material    design </a:t>
            </a:r>
            <a:br>
              <a:rPr lang="en-US" dirty="0">
                <a:solidFill>
                  <a:srgbClr val="F5C5A4"/>
                </a:solidFill>
              </a:rPr>
            </a:br>
            <a:r>
              <a:rPr lang="en-US" dirty="0"/>
              <a:t>vs </a:t>
            </a:r>
            <a:r>
              <a:rPr lang="en-US" dirty="0">
                <a:solidFill>
                  <a:srgbClr val="FFE001"/>
                </a:solidFill>
              </a:rPr>
              <a:t>apple HIG</a:t>
            </a:r>
          </a:p>
        </p:txBody>
      </p:sp>
      <p:pic>
        <p:nvPicPr>
          <p:cNvPr id="3" name="Picture 2">
            <a:extLst>
              <a:ext uri="{FF2B5EF4-FFF2-40B4-BE49-F238E27FC236}">
                <a16:creationId xmlns:a16="http://schemas.microsoft.com/office/drawing/2014/main" id="{F1CEFE7A-6CCD-6FB5-BCAE-5210A75D1854}"/>
              </a:ext>
            </a:extLst>
          </p:cNvPr>
          <p:cNvPicPr>
            <a:picLocks noChangeAspect="1"/>
          </p:cNvPicPr>
          <p:nvPr/>
        </p:nvPicPr>
        <p:blipFill>
          <a:blip r:embed="rId3"/>
          <a:stretch>
            <a:fillRect/>
          </a:stretch>
        </p:blipFill>
        <p:spPr>
          <a:xfrm>
            <a:off x="8494703" y="4285456"/>
            <a:ext cx="1314648" cy="1329935"/>
          </a:xfrm>
          <a:prstGeom prst="rect">
            <a:avLst/>
          </a:prstGeom>
        </p:spPr>
      </p:pic>
      <p:pic>
        <p:nvPicPr>
          <p:cNvPr id="4" name="Picture 3">
            <a:extLst>
              <a:ext uri="{FF2B5EF4-FFF2-40B4-BE49-F238E27FC236}">
                <a16:creationId xmlns:a16="http://schemas.microsoft.com/office/drawing/2014/main" id="{EB9419D7-5960-71FE-B6B1-2BE91551588D}"/>
              </a:ext>
            </a:extLst>
          </p:cNvPr>
          <p:cNvPicPr>
            <a:picLocks noChangeAspect="1"/>
          </p:cNvPicPr>
          <p:nvPr/>
        </p:nvPicPr>
        <p:blipFill>
          <a:blip r:embed="rId4"/>
          <a:stretch>
            <a:fillRect/>
          </a:stretch>
        </p:blipFill>
        <p:spPr>
          <a:xfrm>
            <a:off x="5616452" y="2687771"/>
            <a:ext cx="1407852" cy="1414998"/>
          </a:xfrm>
          <a:prstGeom prst="rect">
            <a:avLst/>
          </a:prstGeom>
        </p:spPr>
      </p:pic>
    </p:spTree>
    <p:extLst>
      <p:ext uri="{BB962C8B-B14F-4D97-AF65-F5344CB8AC3E}">
        <p14:creationId xmlns:p14="http://schemas.microsoft.com/office/powerpoint/2010/main" val="932566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DDAEBA-79A4-E07F-A433-E0EC6D14869F}"/>
              </a:ext>
            </a:extLst>
          </p:cNvPr>
          <p:cNvSpPr>
            <a:spLocks noGrp="1"/>
          </p:cNvSpPr>
          <p:nvPr>
            <p:ph type="title"/>
          </p:nvPr>
        </p:nvSpPr>
        <p:spPr/>
        <p:txBody>
          <a:bodyPr/>
          <a:lstStyle/>
          <a:p>
            <a:r>
              <a:rPr lang="en-US" sz="3200" dirty="0"/>
              <a:t>What is material</a:t>
            </a:r>
            <a:r>
              <a:rPr lang="en-US" dirty="0"/>
              <a:t> design?</a:t>
            </a:r>
          </a:p>
        </p:txBody>
      </p:sp>
      <p:sp>
        <p:nvSpPr>
          <p:cNvPr id="6" name="Content Placeholder 5">
            <a:extLst>
              <a:ext uri="{FF2B5EF4-FFF2-40B4-BE49-F238E27FC236}">
                <a16:creationId xmlns:a16="http://schemas.microsoft.com/office/drawing/2014/main" id="{8F376A22-209A-F43C-3B48-101CD160DF03}"/>
              </a:ext>
            </a:extLst>
          </p:cNvPr>
          <p:cNvSpPr>
            <a:spLocks noGrp="1"/>
          </p:cNvSpPr>
          <p:nvPr>
            <p:ph idx="1"/>
          </p:nvPr>
        </p:nvSpPr>
        <p:spPr/>
        <p:txBody>
          <a:bodyPr>
            <a:normAutofit/>
          </a:bodyPr>
          <a:lstStyle/>
          <a:p>
            <a:pPr marL="0" indent="0">
              <a:lnSpc>
                <a:spcPct val="100000"/>
              </a:lnSpc>
              <a:buNone/>
            </a:pPr>
            <a:r>
              <a:rPr lang="en-IN" sz="1500" dirty="0"/>
              <a:t>The entire design system, its design language, and all its documentation now live at material.io</a:t>
            </a:r>
            <a:br>
              <a:rPr lang="en-IN" sz="1500" dirty="0"/>
            </a:br>
            <a:endParaRPr lang="en-US" sz="1500" dirty="0"/>
          </a:p>
        </p:txBody>
      </p:sp>
      <p:sp>
        <p:nvSpPr>
          <p:cNvPr id="2" name="Text Placeholder 1">
            <a:extLst>
              <a:ext uri="{FF2B5EF4-FFF2-40B4-BE49-F238E27FC236}">
                <a16:creationId xmlns:a16="http://schemas.microsoft.com/office/drawing/2014/main" id="{0E963483-E9A7-D763-2FAC-F29A5B02BF2F}"/>
              </a:ext>
            </a:extLst>
          </p:cNvPr>
          <p:cNvSpPr>
            <a:spLocks noGrp="1"/>
          </p:cNvSpPr>
          <p:nvPr>
            <p:ph type="body" sz="quarter" idx="13"/>
          </p:nvPr>
        </p:nvSpPr>
        <p:spPr>
          <a:xfrm>
            <a:off x="1047639" y="435591"/>
            <a:ext cx="7446672" cy="288925"/>
          </a:xfrm>
        </p:spPr>
        <p:txBody>
          <a:bodyPr/>
          <a:lstStyle/>
          <a:p>
            <a:r>
              <a:rPr lang="en-US" dirty="0"/>
              <a:t>design systems - material design system and apple HIG</a:t>
            </a:r>
          </a:p>
          <a:p>
            <a:endParaRPr lang="en-US" dirty="0"/>
          </a:p>
          <a:p>
            <a:endParaRPr lang="en-US" dirty="0"/>
          </a:p>
        </p:txBody>
      </p:sp>
      <p:sp>
        <p:nvSpPr>
          <p:cNvPr id="3" name="TextBox 2">
            <a:extLst>
              <a:ext uri="{FF2B5EF4-FFF2-40B4-BE49-F238E27FC236}">
                <a16:creationId xmlns:a16="http://schemas.microsoft.com/office/drawing/2014/main" id="{CD5343E8-C970-35A3-4AA7-DD4AFFCDD17E}"/>
              </a:ext>
            </a:extLst>
          </p:cNvPr>
          <p:cNvSpPr txBox="1"/>
          <p:nvPr/>
        </p:nvSpPr>
        <p:spPr>
          <a:xfrm>
            <a:off x="4627155" y="4897620"/>
            <a:ext cx="2772265" cy="1169551"/>
          </a:xfrm>
          <a:prstGeom prst="rect">
            <a:avLst/>
          </a:prstGeom>
          <a:noFill/>
        </p:spPr>
        <p:txBody>
          <a:bodyPr wrap="square">
            <a:spAutoFit/>
          </a:bodyPr>
          <a:lstStyle/>
          <a:p>
            <a:r>
              <a:rPr lang="en-IN" sz="1400" dirty="0">
                <a:latin typeface="Futura Next Book" panose="020B0502020204020303" pitchFamily="34" charset="77"/>
              </a:rPr>
              <a:t>Material Design provides standards for designing UI and UX for applications across desktop, browser and mobile devices.</a:t>
            </a:r>
          </a:p>
        </p:txBody>
      </p:sp>
      <p:sp>
        <p:nvSpPr>
          <p:cNvPr id="7" name="TextBox 6">
            <a:extLst>
              <a:ext uri="{FF2B5EF4-FFF2-40B4-BE49-F238E27FC236}">
                <a16:creationId xmlns:a16="http://schemas.microsoft.com/office/drawing/2014/main" id="{729B555C-7221-A762-8557-F7D66B16BC0B}"/>
              </a:ext>
            </a:extLst>
          </p:cNvPr>
          <p:cNvSpPr txBox="1"/>
          <p:nvPr/>
        </p:nvSpPr>
        <p:spPr>
          <a:xfrm>
            <a:off x="8560380" y="4897620"/>
            <a:ext cx="2607656" cy="954107"/>
          </a:xfrm>
          <a:prstGeom prst="rect">
            <a:avLst/>
          </a:prstGeom>
          <a:noFill/>
        </p:spPr>
        <p:txBody>
          <a:bodyPr wrap="square">
            <a:spAutoFit/>
          </a:bodyPr>
          <a:lstStyle>
            <a:defPPr>
              <a:defRPr lang="en-US"/>
            </a:defPPr>
            <a:lvl1pPr>
              <a:defRPr>
                <a:latin typeface="Futura Next Book" panose="020B0502020204020303" pitchFamily="34" charset="77"/>
              </a:defRPr>
            </a:lvl1pPr>
          </a:lstStyle>
          <a:p>
            <a:pPr defTabSz="1142817">
              <a:spcBef>
                <a:spcPts val="1250"/>
              </a:spcBef>
            </a:pPr>
            <a:r>
              <a:rPr lang="en-IN" sz="1400" dirty="0"/>
              <a:t>Contains guidelines, components, and tools that support the best practices of user interface design..</a:t>
            </a:r>
            <a:endParaRPr lang="en-US" sz="1400" dirty="0"/>
          </a:p>
        </p:txBody>
      </p:sp>
      <p:sp>
        <p:nvSpPr>
          <p:cNvPr id="10" name="TextBox 9">
            <a:extLst>
              <a:ext uri="{FF2B5EF4-FFF2-40B4-BE49-F238E27FC236}">
                <a16:creationId xmlns:a16="http://schemas.microsoft.com/office/drawing/2014/main" id="{EE713592-82DC-3525-3AAF-A4A5B4684666}"/>
              </a:ext>
            </a:extLst>
          </p:cNvPr>
          <p:cNvSpPr txBox="1"/>
          <p:nvPr/>
        </p:nvSpPr>
        <p:spPr>
          <a:xfrm>
            <a:off x="1047638" y="3088526"/>
            <a:ext cx="2805524" cy="954107"/>
          </a:xfrm>
          <a:prstGeom prst="rect">
            <a:avLst/>
          </a:prstGeom>
          <a:noFill/>
        </p:spPr>
        <p:txBody>
          <a:bodyPr wrap="square">
            <a:spAutoFit/>
          </a:bodyPr>
          <a:lstStyle/>
          <a:p>
            <a:r>
              <a:rPr lang="en-IN" sz="2800" dirty="0">
                <a:solidFill>
                  <a:srgbClr val="00B050"/>
                </a:solidFill>
                <a:latin typeface="Futura Next Book" panose="020B0502020204020303" pitchFamily="34" charset="77"/>
              </a:rPr>
              <a:t>developed by google in 2014</a:t>
            </a:r>
            <a:endParaRPr lang="en-US" sz="2800" dirty="0">
              <a:solidFill>
                <a:srgbClr val="00B050"/>
              </a:solidFill>
              <a:latin typeface="Futura Next Book" panose="020B0502020204020303" pitchFamily="34" charset="77"/>
            </a:endParaRPr>
          </a:p>
        </p:txBody>
      </p:sp>
      <p:sp>
        <p:nvSpPr>
          <p:cNvPr id="11" name="TextBox 10">
            <a:extLst>
              <a:ext uri="{FF2B5EF4-FFF2-40B4-BE49-F238E27FC236}">
                <a16:creationId xmlns:a16="http://schemas.microsoft.com/office/drawing/2014/main" id="{E8800756-6F3E-189D-02A9-9CF7960A1734}"/>
              </a:ext>
            </a:extLst>
          </p:cNvPr>
          <p:cNvSpPr txBox="1"/>
          <p:nvPr/>
        </p:nvSpPr>
        <p:spPr>
          <a:xfrm>
            <a:off x="4627158" y="3080684"/>
            <a:ext cx="3093158" cy="1384995"/>
          </a:xfrm>
          <a:prstGeom prst="rect">
            <a:avLst/>
          </a:prstGeom>
          <a:noFill/>
        </p:spPr>
        <p:txBody>
          <a:bodyPr wrap="square">
            <a:spAutoFit/>
          </a:bodyPr>
          <a:lstStyle/>
          <a:p>
            <a:r>
              <a:rPr lang="en-IN" sz="2800" dirty="0">
                <a:solidFill>
                  <a:srgbClr val="00B050"/>
                </a:solidFill>
                <a:latin typeface="Futura Next Book" panose="020B0502020204020303" pitchFamily="34" charset="77"/>
              </a:rPr>
              <a:t>helps to build high quality digital experience</a:t>
            </a:r>
            <a:endParaRPr lang="en-US" sz="2800" dirty="0">
              <a:solidFill>
                <a:srgbClr val="00B050"/>
              </a:solidFill>
              <a:latin typeface="Futura Next Book" panose="020B0502020204020303" pitchFamily="34" charset="77"/>
            </a:endParaRPr>
          </a:p>
        </p:txBody>
      </p:sp>
      <p:sp>
        <p:nvSpPr>
          <p:cNvPr id="12" name="TextBox 11">
            <a:extLst>
              <a:ext uri="{FF2B5EF4-FFF2-40B4-BE49-F238E27FC236}">
                <a16:creationId xmlns:a16="http://schemas.microsoft.com/office/drawing/2014/main" id="{2C0E5039-CD6D-A395-C785-F5E1B543B58B}"/>
              </a:ext>
            </a:extLst>
          </p:cNvPr>
          <p:cNvSpPr txBox="1"/>
          <p:nvPr/>
        </p:nvSpPr>
        <p:spPr>
          <a:xfrm>
            <a:off x="8494312" y="3088526"/>
            <a:ext cx="2140063" cy="954107"/>
          </a:xfrm>
          <a:prstGeom prst="rect">
            <a:avLst/>
          </a:prstGeom>
          <a:noFill/>
        </p:spPr>
        <p:txBody>
          <a:bodyPr wrap="square">
            <a:spAutoFit/>
          </a:bodyPr>
          <a:lstStyle/>
          <a:p>
            <a:r>
              <a:rPr lang="en-IN" sz="2800" dirty="0">
                <a:solidFill>
                  <a:srgbClr val="00B050"/>
                </a:solidFill>
                <a:latin typeface="Futura Next Book" panose="020B0502020204020303" pitchFamily="34" charset="77"/>
              </a:rPr>
              <a:t>adaptable system</a:t>
            </a:r>
            <a:endParaRPr lang="en-US" sz="2800" dirty="0">
              <a:solidFill>
                <a:srgbClr val="00B050"/>
              </a:solidFill>
              <a:latin typeface="Futura Next Book" panose="020B0502020204020303" pitchFamily="34" charset="77"/>
            </a:endParaRPr>
          </a:p>
        </p:txBody>
      </p:sp>
      <p:sp>
        <p:nvSpPr>
          <p:cNvPr id="13" name="TextBox 12">
            <a:extLst>
              <a:ext uri="{FF2B5EF4-FFF2-40B4-BE49-F238E27FC236}">
                <a16:creationId xmlns:a16="http://schemas.microsoft.com/office/drawing/2014/main" id="{9E5EE9ED-9198-DFCA-0553-3FD51CE080A0}"/>
              </a:ext>
            </a:extLst>
          </p:cNvPr>
          <p:cNvSpPr txBox="1"/>
          <p:nvPr/>
        </p:nvSpPr>
        <p:spPr>
          <a:xfrm>
            <a:off x="11649402" y="4897621"/>
            <a:ext cx="2436988" cy="1169551"/>
          </a:xfrm>
          <a:prstGeom prst="rect">
            <a:avLst/>
          </a:prstGeom>
          <a:noFill/>
        </p:spPr>
        <p:txBody>
          <a:bodyPr wrap="square">
            <a:spAutoFit/>
          </a:bodyPr>
          <a:lstStyle>
            <a:defPPr>
              <a:defRPr lang="en-US"/>
            </a:defPPr>
            <a:lvl1pPr>
              <a:defRPr>
                <a:latin typeface="Futura Next Book" panose="020B0502020204020303" pitchFamily="34" charset="77"/>
              </a:defRPr>
            </a:lvl1pPr>
          </a:lstStyle>
          <a:p>
            <a:pPr defTabSz="1142817">
              <a:spcBef>
                <a:spcPts val="1250"/>
              </a:spcBef>
            </a:pPr>
            <a:r>
              <a:rPr lang="en-IN" sz="1400" dirty="0"/>
              <a:t>Streamlines collaboration between designers and developers, and helps teams quickly build beautiful products</a:t>
            </a:r>
            <a:endParaRPr lang="en-US" sz="1400" dirty="0"/>
          </a:p>
        </p:txBody>
      </p:sp>
      <p:sp>
        <p:nvSpPr>
          <p:cNvPr id="14" name="TextBox 13">
            <a:extLst>
              <a:ext uri="{FF2B5EF4-FFF2-40B4-BE49-F238E27FC236}">
                <a16:creationId xmlns:a16="http://schemas.microsoft.com/office/drawing/2014/main" id="{6FAF0E43-2DE7-54C7-1DCE-CFC128EF13DD}"/>
              </a:ext>
            </a:extLst>
          </p:cNvPr>
          <p:cNvSpPr txBox="1"/>
          <p:nvPr/>
        </p:nvSpPr>
        <p:spPr>
          <a:xfrm>
            <a:off x="11595857" y="3088526"/>
            <a:ext cx="2684679" cy="1384995"/>
          </a:xfrm>
          <a:prstGeom prst="rect">
            <a:avLst/>
          </a:prstGeom>
          <a:noFill/>
        </p:spPr>
        <p:txBody>
          <a:bodyPr wrap="square">
            <a:spAutoFit/>
          </a:bodyPr>
          <a:lstStyle/>
          <a:p>
            <a:r>
              <a:rPr lang="en-IN" sz="2800" dirty="0">
                <a:solidFill>
                  <a:srgbClr val="00B050"/>
                </a:solidFill>
                <a:latin typeface="Futura Next Book" panose="020B0502020204020303" pitchFamily="34" charset="77"/>
              </a:rPr>
              <a:t>backed by open-source code</a:t>
            </a:r>
            <a:endParaRPr lang="en-US" sz="2800" dirty="0">
              <a:solidFill>
                <a:srgbClr val="00B050"/>
              </a:solidFill>
              <a:latin typeface="Futura Next Book" panose="020B0502020204020303" pitchFamily="34" charset="77"/>
            </a:endParaRPr>
          </a:p>
        </p:txBody>
      </p:sp>
      <p:sp>
        <p:nvSpPr>
          <p:cNvPr id="15" name="Text Placeholder 5">
            <a:extLst>
              <a:ext uri="{FF2B5EF4-FFF2-40B4-BE49-F238E27FC236}">
                <a16:creationId xmlns:a16="http://schemas.microsoft.com/office/drawing/2014/main" id="{AD02DB28-4549-F961-2EBE-15FBE08FB17E}"/>
              </a:ext>
            </a:extLst>
          </p:cNvPr>
          <p:cNvSpPr txBox="1">
            <a:spLocks/>
          </p:cNvSpPr>
          <p:nvPr/>
        </p:nvSpPr>
        <p:spPr>
          <a:xfrm>
            <a:off x="5665938" y="690408"/>
            <a:ext cx="7774814"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31867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DDAEBA-79A4-E07F-A433-E0EC6D14869F}"/>
              </a:ext>
            </a:extLst>
          </p:cNvPr>
          <p:cNvSpPr>
            <a:spLocks noGrp="1"/>
          </p:cNvSpPr>
          <p:nvPr>
            <p:ph type="title"/>
          </p:nvPr>
        </p:nvSpPr>
        <p:spPr/>
        <p:txBody>
          <a:bodyPr>
            <a:normAutofit/>
          </a:bodyPr>
          <a:lstStyle/>
          <a:p>
            <a:r>
              <a:rPr lang="en-US" sz="3200" dirty="0"/>
              <a:t>What are Apple </a:t>
            </a:r>
            <a:r>
              <a:rPr lang="en-IN" sz="3200" dirty="0"/>
              <a:t>human interface guidelines?</a:t>
            </a:r>
            <a:endParaRPr lang="en-US" sz="3200" dirty="0"/>
          </a:p>
        </p:txBody>
      </p:sp>
      <p:sp>
        <p:nvSpPr>
          <p:cNvPr id="6" name="Content Placeholder 5">
            <a:extLst>
              <a:ext uri="{FF2B5EF4-FFF2-40B4-BE49-F238E27FC236}">
                <a16:creationId xmlns:a16="http://schemas.microsoft.com/office/drawing/2014/main" id="{8F376A22-209A-F43C-3B48-101CD160DF03}"/>
              </a:ext>
            </a:extLst>
          </p:cNvPr>
          <p:cNvSpPr>
            <a:spLocks noGrp="1"/>
          </p:cNvSpPr>
          <p:nvPr>
            <p:ph idx="1"/>
          </p:nvPr>
        </p:nvSpPr>
        <p:spPr>
          <a:xfrm>
            <a:off x="1047639" y="4473452"/>
            <a:ext cx="2754340" cy="2913937"/>
          </a:xfrm>
        </p:spPr>
        <p:txBody>
          <a:bodyPr>
            <a:noAutofit/>
          </a:bodyPr>
          <a:lstStyle/>
          <a:p>
            <a:pPr marL="0" indent="0">
              <a:lnSpc>
                <a:spcPct val="100000"/>
              </a:lnSpc>
              <a:buNone/>
            </a:pPr>
            <a:r>
              <a:rPr lang="en-IN" sz="1400" dirty="0"/>
              <a:t>The entire design system, its design language, and all its documentation find here:</a:t>
            </a:r>
            <a:br>
              <a:rPr lang="en-IN" sz="1400" dirty="0"/>
            </a:br>
            <a:r>
              <a:rPr lang="en-IN" sz="1400" dirty="0"/>
              <a:t>-</a:t>
            </a:r>
            <a:r>
              <a:rPr lang="en-IN" sz="1400" dirty="0">
                <a:solidFill>
                  <a:srgbClr val="7030A0"/>
                </a:solidFill>
                <a:hlinkClick r:id="rId3">
                  <a:extLst>
                    <a:ext uri="{A12FA001-AC4F-418D-AE19-62706E023703}">
                      <ahyp:hlinkClr xmlns:ahyp="http://schemas.microsoft.com/office/drawing/2018/hyperlinkcolor" val="tx"/>
                    </a:ext>
                  </a:extLst>
                </a:hlinkClick>
              </a:rPr>
              <a:t>https://developer.apple.com/design/human-interface-guidelines/guidelines/overview/</a:t>
            </a:r>
            <a:r>
              <a:rPr lang="en-IN" sz="1400" dirty="0">
                <a:solidFill>
                  <a:srgbClr val="7030A0"/>
                </a:solidFill>
              </a:rPr>
              <a:t> </a:t>
            </a:r>
            <a:br>
              <a:rPr lang="en-IN" sz="1400" dirty="0">
                <a:solidFill>
                  <a:srgbClr val="7030A0"/>
                </a:solidFill>
              </a:rPr>
            </a:br>
            <a:endParaRPr lang="en-US" sz="1400" dirty="0">
              <a:solidFill>
                <a:srgbClr val="7030A0"/>
              </a:solidFill>
            </a:endParaRPr>
          </a:p>
        </p:txBody>
      </p:sp>
      <p:sp>
        <p:nvSpPr>
          <p:cNvPr id="3" name="TextBox 2">
            <a:extLst>
              <a:ext uri="{FF2B5EF4-FFF2-40B4-BE49-F238E27FC236}">
                <a16:creationId xmlns:a16="http://schemas.microsoft.com/office/drawing/2014/main" id="{CD5343E8-C970-35A3-4AA7-DD4AFFCDD17E}"/>
              </a:ext>
            </a:extLst>
          </p:cNvPr>
          <p:cNvSpPr txBox="1"/>
          <p:nvPr/>
        </p:nvSpPr>
        <p:spPr>
          <a:xfrm>
            <a:off x="4860678" y="4447333"/>
            <a:ext cx="3046900" cy="954107"/>
          </a:xfrm>
          <a:prstGeom prst="rect">
            <a:avLst/>
          </a:prstGeom>
          <a:noFill/>
        </p:spPr>
        <p:txBody>
          <a:bodyPr wrap="square">
            <a:spAutoFit/>
          </a:bodyPr>
          <a:lstStyle/>
          <a:p>
            <a:r>
              <a:rPr lang="en-IN" sz="1400" dirty="0">
                <a:latin typeface="Futura Next Book" panose="020B0502020204020303" pitchFamily="34" charset="77"/>
              </a:rPr>
              <a:t>Apple HIG provides standards for designing UI and UX for applications across desktop, browser and mobile devices.</a:t>
            </a:r>
          </a:p>
        </p:txBody>
      </p:sp>
      <p:sp>
        <p:nvSpPr>
          <p:cNvPr id="7" name="TextBox 6">
            <a:extLst>
              <a:ext uri="{FF2B5EF4-FFF2-40B4-BE49-F238E27FC236}">
                <a16:creationId xmlns:a16="http://schemas.microsoft.com/office/drawing/2014/main" id="{729B555C-7221-A762-8557-F7D66B16BC0B}"/>
              </a:ext>
            </a:extLst>
          </p:cNvPr>
          <p:cNvSpPr txBox="1"/>
          <p:nvPr/>
        </p:nvSpPr>
        <p:spPr>
          <a:xfrm>
            <a:off x="8481207" y="4447333"/>
            <a:ext cx="2449324" cy="738664"/>
          </a:xfrm>
          <a:prstGeom prst="rect">
            <a:avLst/>
          </a:prstGeom>
          <a:noFill/>
        </p:spPr>
        <p:txBody>
          <a:bodyPr wrap="square">
            <a:spAutoFit/>
          </a:bodyPr>
          <a:lstStyle>
            <a:defPPr>
              <a:defRPr lang="en-US"/>
            </a:defPPr>
            <a:lvl1pPr>
              <a:defRPr>
                <a:latin typeface="Futura Next Book" panose="020B0502020204020303" pitchFamily="34" charset="77"/>
              </a:defRPr>
            </a:lvl1pPr>
          </a:lstStyle>
          <a:p>
            <a:pPr defTabSz="1142817">
              <a:spcBef>
                <a:spcPts val="1250"/>
              </a:spcBef>
            </a:pPr>
            <a:r>
              <a:rPr lang="en-IN" sz="1400" dirty="0"/>
              <a:t>Apple designed its products to look clean, simple and straightforward.</a:t>
            </a:r>
            <a:endParaRPr lang="en-US" sz="1400" dirty="0"/>
          </a:p>
        </p:txBody>
      </p:sp>
      <p:sp>
        <p:nvSpPr>
          <p:cNvPr id="10" name="TextBox 9">
            <a:extLst>
              <a:ext uri="{FF2B5EF4-FFF2-40B4-BE49-F238E27FC236}">
                <a16:creationId xmlns:a16="http://schemas.microsoft.com/office/drawing/2014/main" id="{EE713592-82DC-3525-3AAF-A4A5B4684666}"/>
              </a:ext>
            </a:extLst>
          </p:cNvPr>
          <p:cNvSpPr txBox="1"/>
          <p:nvPr/>
        </p:nvSpPr>
        <p:spPr>
          <a:xfrm>
            <a:off x="1047638" y="2722658"/>
            <a:ext cx="3119248" cy="954107"/>
          </a:xfrm>
          <a:prstGeom prst="rect">
            <a:avLst/>
          </a:prstGeom>
          <a:noFill/>
        </p:spPr>
        <p:txBody>
          <a:bodyPr wrap="square">
            <a:spAutoFit/>
          </a:bodyPr>
          <a:lstStyle/>
          <a:p>
            <a:r>
              <a:rPr lang="en-IN" sz="2800" dirty="0">
                <a:solidFill>
                  <a:srgbClr val="00B050"/>
                </a:solidFill>
                <a:latin typeface="Futura Next Book" panose="020B0502020204020303" pitchFamily="34" charset="77"/>
              </a:rPr>
              <a:t>apple published its </a:t>
            </a:r>
            <a:r>
              <a:rPr lang="en-IN" sz="2800" dirty="0" err="1">
                <a:solidFill>
                  <a:srgbClr val="00B050"/>
                </a:solidFill>
                <a:latin typeface="Futura Next Book" panose="020B0502020204020303" pitchFamily="34" charset="77"/>
              </a:rPr>
              <a:t>hig</a:t>
            </a:r>
            <a:r>
              <a:rPr lang="en-IN" sz="2800" dirty="0">
                <a:solidFill>
                  <a:srgbClr val="00B050"/>
                </a:solidFill>
                <a:latin typeface="Futura Next Book" panose="020B0502020204020303" pitchFamily="34" charset="77"/>
              </a:rPr>
              <a:t> in 1987</a:t>
            </a:r>
            <a:endParaRPr lang="en-US" sz="2800" dirty="0">
              <a:solidFill>
                <a:srgbClr val="00B050"/>
              </a:solidFill>
              <a:latin typeface="Futura Next Book" panose="020B0502020204020303" pitchFamily="34" charset="77"/>
            </a:endParaRPr>
          </a:p>
        </p:txBody>
      </p:sp>
      <p:sp>
        <p:nvSpPr>
          <p:cNvPr id="11" name="TextBox 10">
            <a:extLst>
              <a:ext uri="{FF2B5EF4-FFF2-40B4-BE49-F238E27FC236}">
                <a16:creationId xmlns:a16="http://schemas.microsoft.com/office/drawing/2014/main" id="{E8800756-6F3E-189D-02A9-9CF7960A1734}"/>
              </a:ext>
            </a:extLst>
          </p:cNvPr>
          <p:cNvSpPr txBox="1"/>
          <p:nvPr/>
        </p:nvSpPr>
        <p:spPr>
          <a:xfrm>
            <a:off x="4816449" y="2722658"/>
            <a:ext cx="3046900" cy="1384995"/>
          </a:xfrm>
          <a:prstGeom prst="rect">
            <a:avLst/>
          </a:prstGeom>
          <a:noFill/>
        </p:spPr>
        <p:txBody>
          <a:bodyPr wrap="square">
            <a:spAutoFit/>
          </a:bodyPr>
          <a:lstStyle/>
          <a:p>
            <a:r>
              <a:rPr lang="en-IN" sz="2800" dirty="0">
                <a:solidFill>
                  <a:srgbClr val="00B050"/>
                </a:solidFill>
                <a:latin typeface="Futura Next Book" panose="020B0502020204020303" pitchFamily="34" charset="77"/>
              </a:rPr>
              <a:t>help to build high quality digital experience</a:t>
            </a:r>
            <a:endParaRPr lang="en-US" sz="2800" dirty="0">
              <a:solidFill>
                <a:srgbClr val="00B050"/>
              </a:solidFill>
              <a:latin typeface="Futura Next Book" panose="020B0502020204020303" pitchFamily="34" charset="77"/>
            </a:endParaRPr>
          </a:p>
        </p:txBody>
      </p:sp>
      <p:sp>
        <p:nvSpPr>
          <p:cNvPr id="12" name="TextBox 11">
            <a:extLst>
              <a:ext uri="{FF2B5EF4-FFF2-40B4-BE49-F238E27FC236}">
                <a16:creationId xmlns:a16="http://schemas.microsoft.com/office/drawing/2014/main" id="{2C0E5039-CD6D-A395-C785-F5E1B543B58B}"/>
              </a:ext>
            </a:extLst>
          </p:cNvPr>
          <p:cNvSpPr txBox="1"/>
          <p:nvPr/>
        </p:nvSpPr>
        <p:spPr>
          <a:xfrm>
            <a:off x="8494310" y="2722658"/>
            <a:ext cx="3168595" cy="954107"/>
          </a:xfrm>
          <a:prstGeom prst="rect">
            <a:avLst/>
          </a:prstGeom>
          <a:noFill/>
        </p:spPr>
        <p:txBody>
          <a:bodyPr wrap="square">
            <a:spAutoFit/>
          </a:bodyPr>
          <a:lstStyle/>
          <a:p>
            <a:r>
              <a:rPr lang="en-IN" sz="2800" dirty="0">
                <a:solidFill>
                  <a:srgbClr val="00B050"/>
                </a:solidFill>
                <a:latin typeface="Futura Next Book" panose="020B0502020204020303" pitchFamily="34" charset="77"/>
              </a:rPr>
              <a:t>clean and</a:t>
            </a:r>
          </a:p>
          <a:p>
            <a:r>
              <a:rPr lang="en-IN" sz="2800" dirty="0">
                <a:solidFill>
                  <a:srgbClr val="00B050"/>
                </a:solidFill>
                <a:latin typeface="Futura Next Book" panose="020B0502020204020303" pitchFamily="34" charset="77"/>
              </a:rPr>
              <a:t>simple</a:t>
            </a:r>
            <a:endParaRPr lang="en-US" sz="2800" dirty="0">
              <a:solidFill>
                <a:srgbClr val="00B050"/>
              </a:solidFill>
              <a:latin typeface="Futura Next Book" panose="020B0502020204020303" pitchFamily="34" charset="77"/>
            </a:endParaRPr>
          </a:p>
        </p:txBody>
      </p:sp>
      <p:sp>
        <p:nvSpPr>
          <p:cNvPr id="13" name="TextBox 12">
            <a:extLst>
              <a:ext uri="{FF2B5EF4-FFF2-40B4-BE49-F238E27FC236}">
                <a16:creationId xmlns:a16="http://schemas.microsoft.com/office/drawing/2014/main" id="{9E5EE9ED-9198-DFCA-0553-3FD51CE080A0}"/>
              </a:ext>
            </a:extLst>
          </p:cNvPr>
          <p:cNvSpPr txBox="1"/>
          <p:nvPr/>
        </p:nvSpPr>
        <p:spPr>
          <a:xfrm>
            <a:off x="11662905" y="4447333"/>
            <a:ext cx="2289019" cy="954107"/>
          </a:xfrm>
          <a:prstGeom prst="rect">
            <a:avLst/>
          </a:prstGeom>
          <a:noFill/>
        </p:spPr>
        <p:txBody>
          <a:bodyPr wrap="square">
            <a:spAutoFit/>
          </a:bodyPr>
          <a:lstStyle>
            <a:defPPr>
              <a:defRPr lang="en-US"/>
            </a:defPPr>
            <a:lvl1pPr>
              <a:defRPr>
                <a:latin typeface="Futura Next Book" panose="020B0502020204020303" pitchFamily="34" charset="77"/>
              </a:defRPr>
            </a:lvl1pPr>
          </a:lstStyle>
          <a:p>
            <a:pPr defTabSz="1142817">
              <a:spcBef>
                <a:spcPts val="1250"/>
              </a:spcBef>
            </a:pPr>
            <a:r>
              <a:rPr lang="en-IN" sz="1400" dirty="0"/>
              <a:t>by using Sketch, Photoshop, and XD templates, guides, and other resources.</a:t>
            </a:r>
            <a:endParaRPr lang="en-US" sz="1400" dirty="0"/>
          </a:p>
        </p:txBody>
      </p:sp>
      <p:sp>
        <p:nvSpPr>
          <p:cNvPr id="14" name="TextBox 13">
            <a:extLst>
              <a:ext uri="{FF2B5EF4-FFF2-40B4-BE49-F238E27FC236}">
                <a16:creationId xmlns:a16="http://schemas.microsoft.com/office/drawing/2014/main" id="{6FAF0E43-2DE7-54C7-1DCE-CFC128EF13DD}"/>
              </a:ext>
            </a:extLst>
          </p:cNvPr>
          <p:cNvSpPr txBox="1"/>
          <p:nvPr/>
        </p:nvSpPr>
        <p:spPr>
          <a:xfrm>
            <a:off x="11595856" y="2722658"/>
            <a:ext cx="2594913" cy="1384995"/>
          </a:xfrm>
          <a:prstGeom prst="rect">
            <a:avLst/>
          </a:prstGeom>
          <a:noFill/>
        </p:spPr>
        <p:txBody>
          <a:bodyPr wrap="square">
            <a:spAutoFit/>
          </a:bodyPr>
          <a:lstStyle/>
          <a:p>
            <a:r>
              <a:rPr lang="en-IN" sz="2800" dirty="0">
                <a:solidFill>
                  <a:srgbClr val="00B050"/>
                </a:solidFill>
                <a:latin typeface="Futura Next Book" panose="020B0502020204020303" pitchFamily="34" charset="77"/>
              </a:rPr>
              <a:t>design apps quickly and accurately</a:t>
            </a:r>
            <a:endParaRPr lang="en-US" sz="2800" dirty="0">
              <a:solidFill>
                <a:srgbClr val="00B050"/>
              </a:solidFill>
              <a:latin typeface="Futura Next Book" panose="020B0502020204020303" pitchFamily="34" charset="77"/>
            </a:endParaRPr>
          </a:p>
        </p:txBody>
      </p:sp>
      <p:sp>
        <p:nvSpPr>
          <p:cNvPr id="4" name="Text Placeholder 5">
            <a:extLst>
              <a:ext uri="{FF2B5EF4-FFF2-40B4-BE49-F238E27FC236}">
                <a16:creationId xmlns:a16="http://schemas.microsoft.com/office/drawing/2014/main" id="{9C7CED8E-C86D-EFBD-839B-7FAA1DD08041}"/>
              </a:ext>
            </a:extLst>
          </p:cNvPr>
          <p:cNvSpPr txBox="1">
            <a:spLocks/>
          </p:cNvSpPr>
          <p:nvPr/>
        </p:nvSpPr>
        <p:spPr>
          <a:xfrm>
            <a:off x="1047639" y="435591"/>
            <a:ext cx="7774814"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IN" dirty="0">
                <a:solidFill>
                  <a:srgbClr val="5000A4"/>
                </a:solidFill>
              </a:rPr>
              <a:t>design systems - material design system and apple HIG</a:t>
            </a:r>
            <a:endParaRPr lang="en-US" dirty="0">
              <a:solidFill>
                <a:srgbClr val="5000A4"/>
              </a:solidFill>
            </a:endParaRPr>
          </a:p>
        </p:txBody>
      </p:sp>
    </p:spTree>
    <p:extLst>
      <p:ext uri="{BB962C8B-B14F-4D97-AF65-F5344CB8AC3E}">
        <p14:creationId xmlns:p14="http://schemas.microsoft.com/office/powerpoint/2010/main" val="3243913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1594AF3-7101-4A2F-DC29-3536FA86DB49}"/>
              </a:ext>
            </a:extLst>
          </p:cNvPr>
          <p:cNvSpPr/>
          <p:nvPr/>
        </p:nvSpPr>
        <p:spPr>
          <a:xfrm>
            <a:off x="7995323" y="2084399"/>
            <a:ext cx="6313379" cy="499930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DCEBD7F-0E35-2BE9-746E-693402086454}"/>
              </a:ext>
            </a:extLst>
          </p:cNvPr>
          <p:cNvSpPr/>
          <p:nvPr/>
        </p:nvSpPr>
        <p:spPr>
          <a:xfrm>
            <a:off x="1129143" y="2084400"/>
            <a:ext cx="6313379" cy="499930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24">
            <a:extLst>
              <a:ext uri="{FF2B5EF4-FFF2-40B4-BE49-F238E27FC236}">
                <a16:creationId xmlns:a16="http://schemas.microsoft.com/office/drawing/2014/main" id="{E6E6017A-9FF8-8E48-6985-4FC227D384AF}"/>
              </a:ext>
            </a:extLst>
          </p:cNvPr>
          <p:cNvSpPr>
            <a:spLocks noGrp="1"/>
          </p:cNvSpPr>
          <p:nvPr>
            <p:ph type="title"/>
          </p:nvPr>
        </p:nvSpPr>
        <p:spPr/>
        <p:txBody>
          <a:bodyPr>
            <a:normAutofit/>
          </a:bodyPr>
          <a:lstStyle/>
          <a:p>
            <a:r>
              <a:rPr lang="en-IN" sz="3200" dirty="0"/>
              <a:t>unit of measurement</a:t>
            </a:r>
          </a:p>
        </p:txBody>
      </p:sp>
      <p:sp>
        <p:nvSpPr>
          <p:cNvPr id="27" name="Text Placeholder 26">
            <a:extLst>
              <a:ext uri="{FF2B5EF4-FFF2-40B4-BE49-F238E27FC236}">
                <a16:creationId xmlns:a16="http://schemas.microsoft.com/office/drawing/2014/main" id="{543A8A63-9854-13E0-C0C4-315B68B1EFDD}"/>
              </a:ext>
            </a:extLst>
          </p:cNvPr>
          <p:cNvSpPr>
            <a:spLocks noGrp="1"/>
          </p:cNvSpPr>
          <p:nvPr>
            <p:ph type="body" sz="quarter" idx="13"/>
          </p:nvPr>
        </p:nvSpPr>
        <p:spPr>
          <a:xfrm>
            <a:off x="1047638" y="435591"/>
            <a:ext cx="7423121" cy="288925"/>
          </a:xfrm>
        </p:spPr>
        <p:txBody>
          <a:bodyPr/>
          <a:lstStyle/>
          <a:p>
            <a:r>
              <a:rPr lang="en-IN" dirty="0"/>
              <a:t>design systems - material design system and apple HIG</a:t>
            </a:r>
            <a:endParaRPr lang="en-US" dirty="0"/>
          </a:p>
        </p:txBody>
      </p:sp>
      <p:pic>
        <p:nvPicPr>
          <p:cNvPr id="4098" name="Picture 2" descr="unit of measurement ">
            <a:extLst>
              <a:ext uri="{FF2B5EF4-FFF2-40B4-BE49-F238E27FC236}">
                <a16:creationId xmlns:a16="http://schemas.microsoft.com/office/drawing/2014/main" id="{7AC288E4-3E50-5B0D-E2B3-6B93D9CED7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812" t="1339" r="21974" b="50000"/>
          <a:stretch/>
        </p:blipFill>
        <p:spPr bwMode="auto">
          <a:xfrm>
            <a:off x="1510234" y="4118167"/>
            <a:ext cx="5468082" cy="2295311"/>
          </a:xfrm>
          <a:prstGeom prst="rect">
            <a:avLst/>
          </a:prstGeom>
          <a:noFill/>
          <a:ln w="50800">
            <a:noFill/>
          </a:ln>
          <a:extLst>
            <a:ext uri="{909E8E84-426E-40DD-AFC4-6F175D3DCCD1}">
              <a14:hiddenFill xmlns:a14="http://schemas.microsoft.com/office/drawing/2010/main">
                <a:solidFill>
                  <a:srgbClr val="FFFFFF"/>
                </a:solidFill>
              </a14:hiddenFill>
            </a:ext>
          </a:extLst>
        </p:spPr>
      </p:pic>
      <p:sp>
        <p:nvSpPr>
          <p:cNvPr id="2" name="Content Placeholder 5">
            <a:extLst>
              <a:ext uri="{FF2B5EF4-FFF2-40B4-BE49-F238E27FC236}">
                <a16:creationId xmlns:a16="http://schemas.microsoft.com/office/drawing/2014/main" id="{A3F142BA-2460-97DE-47C9-399B7F1685BA}"/>
              </a:ext>
            </a:extLst>
          </p:cNvPr>
          <p:cNvSpPr txBox="1">
            <a:spLocks/>
          </p:cNvSpPr>
          <p:nvPr/>
        </p:nvSpPr>
        <p:spPr>
          <a:xfrm>
            <a:off x="1510234" y="2523004"/>
            <a:ext cx="5644709" cy="1006866"/>
          </a:xfrm>
          <a:prstGeom prst="rect">
            <a:avLst/>
          </a:prstGeom>
        </p:spPr>
        <p:txBody>
          <a:bodyPr vert="horz" lIns="91440" tIns="45720" rIns="91440" bIns="45720" rtlCol="0">
            <a:normAutofit fontScale="92500" lnSpcReduction="10000"/>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2400" dirty="0"/>
              <a:t>For iOS: </a:t>
            </a:r>
          </a:p>
          <a:p>
            <a:pPr marL="571409" lvl="1" indent="0">
              <a:lnSpc>
                <a:spcPct val="150000"/>
              </a:lnSpc>
              <a:buNone/>
            </a:pPr>
            <a:r>
              <a:rPr lang="en-IN" sz="1800" dirty="0" err="1"/>
              <a:t>pt</a:t>
            </a:r>
            <a:r>
              <a:rPr lang="en-IN" sz="1800" dirty="0"/>
              <a:t> (points) </a:t>
            </a:r>
          </a:p>
        </p:txBody>
      </p:sp>
      <p:sp>
        <p:nvSpPr>
          <p:cNvPr id="3" name="Content Placeholder 5">
            <a:extLst>
              <a:ext uri="{FF2B5EF4-FFF2-40B4-BE49-F238E27FC236}">
                <a16:creationId xmlns:a16="http://schemas.microsoft.com/office/drawing/2014/main" id="{7CDFF169-CA35-382A-FF76-24C1B1429287}"/>
              </a:ext>
            </a:extLst>
          </p:cNvPr>
          <p:cNvSpPr txBox="1">
            <a:spLocks/>
          </p:cNvSpPr>
          <p:nvPr/>
        </p:nvSpPr>
        <p:spPr>
          <a:xfrm>
            <a:off x="8464562" y="2425682"/>
            <a:ext cx="5263014" cy="1376297"/>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2400" dirty="0"/>
              <a:t>For Android: </a:t>
            </a:r>
          </a:p>
          <a:p>
            <a:pPr marL="571409" lvl="1" indent="0">
              <a:lnSpc>
                <a:spcPct val="150000"/>
              </a:lnSpc>
              <a:buNone/>
            </a:pPr>
            <a:r>
              <a:rPr lang="en-IN" sz="1800" dirty="0" err="1"/>
              <a:t>dp</a:t>
            </a:r>
            <a:r>
              <a:rPr lang="en-IN" sz="1800" dirty="0"/>
              <a:t> (dips, or density-independent pixels)</a:t>
            </a:r>
            <a:endParaRPr lang="en-US" sz="1800" dirty="0"/>
          </a:p>
        </p:txBody>
      </p:sp>
      <p:pic>
        <p:nvPicPr>
          <p:cNvPr id="4" name="Picture 2" descr="unit of measurement ">
            <a:extLst>
              <a:ext uri="{FF2B5EF4-FFF2-40B4-BE49-F238E27FC236}">
                <a16:creationId xmlns:a16="http://schemas.microsoft.com/office/drawing/2014/main" id="{93B5B880-3615-AD94-6FDE-90FF4169C9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00" t="50175" r="15143" b="1164"/>
          <a:stretch/>
        </p:blipFill>
        <p:spPr bwMode="auto">
          <a:xfrm>
            <a:off x="8417012" y="4285456"/>
            <a:ext cx="5773757" cy="2089096"/>
          </a:xfrm>
          <a:prstGeom prst="rect">
            <a:avLst/>
          </a:prstGeom>
          <a:noFill/>
          <a:ln w="508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676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7AE6905-8A34-4D43-F861-2EBCF8FE6F74}"/>
              </a:ext>
            </a:extLst>
          </p:cNvPr>
          <p:cNvGrpSpPr/>
          <p:nvPr/>
        </p:nvGrpSpPr>
        <p:grpSpPr>
          <a:xfrm>
            <a:off x="1129143" y="2084399"/>
            <a:ext cx="13179559" cy="4999306"/>
            <a:chOff x="1129143" y="2084399"/>
            <a:chExt cx="13179559" cy="4999306"/>
          </a:xfrm>
        </p:grpSpPr>
        <p:sp>
          <p:nvSpPr>
            <p:cNvPr id="3" name="Rectangle 2">
              <a:extLst>
                <a:ext uri="{FF2B5EF4-FFF2-40B4-BE49-F238E27FC236}">
                  <a16:creationId xmlns:a16="http://schemas.microsoft.com/office/drawing/2014/main" id="{9AB6D511-B4C4-ADE4-57DC-40A9BBD2FB94}"/>
                </a:ext>
              </a:extLst>
            </p:cNvPr>
            <p:cNvSpPr/>
            <p:nvPr/>
          </p:nvSpPr>
          <p:spPr>
            <a:xfrm>
              <a:off x="7995323" y="2084399"/>
              <a:ext cx="6313379" cy="499930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1B361FE-9E3E-E743-8C5F-5D046CC49A1B}"/>
                </a:ext>
              </a:extLst>
            </p:cNvPr>
            <p:cNvSpPr/>
            <p:nvPr/>
          </p:nvSpPr>
          <p:spPr>
            <a:xfrm>
              <a:off x="1129143" y="2084400"/>
              <a:ext cx="6313379" cy="499930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itle 24">
            <a:extLst>
              <a:ext uri="{FF2B5EF4-FFF2-40B4-BE49-F238E27FC236}">
                <a16:creationId xmlns:a16="http://schemas.microsoft.com/office/drawing/2014/main" id="{E6E6017A-9FF8-8E48-6985-4FC227D384AF}"/>
              </a:ext>
            </a:extLst>
          </p:cNvPr>
          <p:cNvSpPr>
            <a:spLocks noGrp="1"/>
          </p:cNvSpPr>
          <p:nvPr>
            <p:ph type="title"/>
          </p:nvPr>
        </p:nvSpPr>
        <p:spPr/>
        <p:txBody>
          <a:bodyPr>
            <a:normAutofit/>
          </a:bodyPr>
          <a:lstStyle/>
          <a:p>
            <a:r>
              <a:rPr lang="en-US" sz="3200" dirty="0"/>
              <a:t>tap targe size</a:t>
            </a:r>
          </a:p>
        </p:txBody>
      </p:sp>
      <p:sp>
        <p:nvSpPr>
          <p:cNvPr id="27" name="Text Placeholder 26">
            <a:extLst>
              <a:ext uri="{FF2B5EF4-FFF2-40B4-BE49-F238E27FC236}">
                <a16:creationId xmlns:a16="http://schemas.microsoft.com/office/drawing/2014/main" id="{543A8A63-9854-13E0-C0C4-315B68B1EFDD}"/>
              </a:ext>
            </a:extLst>
          </p:cNvPr>
          <p:cNvSpPr>
            <a:spLocks noGrp="1"/>
          </p:cNvSpPr>
          <p:nvPr>
            <p:ph type="body" sz="quarter" idx="13"/>
          </p:nvPr>
        </p:nvSpPr>
        <p:spPr>
          <a:xfrm>
            <a:off x="1047638" y="435591"/>
            <a:ext cx="7418919" cy="288925"/>
          </a:xfrm>
        </p:spPr>
        <p:txBody>
          <a:bodyPr/>
          <a:lstStyle/>
          <a:p>
            <a:r>
              <a:rPr lang="en-IN" dirty="0"/>
              <a:t>design systems - material design system and apple HIG</a:t>
            </a:r>
            <a:endParaRPr lang="en-US" dirty="0"/>
          </a:p>
        </p:txBody>
      </p:sp>
      <p:sp>
        <p:nvSpPr>
          <p:cNvPr id="2" name="Rounded Rectangle 1">
            <a:extLst>
              <a:ext uri="{FF2B5EF4-FFF2-40B4-BE49-F238E27FC236}">
                <a16:creationId xmlns:a16="http://schemas.microsoft.com/office/drawing/2014/main" id="{23093C34-B5BC-88D2-AED8-6B4BDF364C37}"/>
              </a:ext>
            </a:extLst>
          </p:cNvPr>
          <p:cNvSpPr/>
          <p:nvPr/>
        </p:nvSpPr>
        <p:spPr>
          <a:xfrm>
            <a:off x="3096403" y="4639150"/>
            <a:ext cx="2214282" cy="555812"/>
          </a:xfrm>
          <a:prstGeom prst="roundRect">
            <a:avLst/>
          </a:prstGeom>
          <a:solidFill>
            <a:srgbClr val="500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Button</a:t>
            </a:r>
          </a:p>
        </p:txBody>
      </p:sp>
      <p:cxnSp>
        <p:nvCxnSpPr>
          <p:cNvPr id="13" name="Straight Arrow Connector 12">
            <a:extLst>
              <a:ext uri="{FF2B5EF4-FFF2-40B4-BE49-F238E27FC236}">
                <a16:creationId xmlns:a16="http://schemas.microsoft.com/office/drawing/2014/main" id="{0937E9A5-4BC0-599E-527F-75F9256222F3}"/>
              </a:ext>
            </a:extLst>
          </p:cNvPr>
          <p:cNvCxnSpPr/>
          <p:nvPr/>
        </p:nvCxnSpPr>
        <p:spPr>
          <a:xfrm>
            <a:off x="2815379" y="4639150"/>
            <a:ext cx="0" cy="55581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847C7D0-1A31-793E-2A2E-51C3DB00D805}"/>
              </a:ext>
            </a:extLst>
          </p:cNvPr>
          <p:cNvCxnSpPr>
            <a:cxnSpLocks/>
          </p:cNvCxnSpPr>
          <p:nvPr/>
        </p:nvCxnSpPr>
        <p:spPr>
          <a:xfrm flipH="1">
            <a:off x="3096403" y="5460785"/>
            <a:ext cx="2214282"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5">
            <a:extLst>
              <a:ext uri="{FF2B5EF4-FFF2-40B4-BE49-F238E27FC236}">
                <a16:creationId xmlns:a16="http://schemas.microsoft.com/office/drawing/2014/main" id="{86497DC9-8707-AE76-A674-3F16265274BA}"/>
              </a:ext>
            </a:extLst>
          </p:cNvPr>
          <p:cNvSpPr txBox="1">
            <a:spLocks/>
          </p:cNvSpPr>
          <p:nvPr/>
        </p:nvSpPr>
        <p:spPr>
          <a:xfrm>
            <a:off x="3763824" y="5589328"/>
            <a:ext cx="804042" cy="426554"/>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gn="ctr">
              <a:lnSpc>
                <a:spcPct val="150000"/>
              </a:lnSpc>
              <a:buNone/>
            </a:pPr>
            <a:r>
              <a:rPr lang="en-IN" sz="1600" dirty="0"/>
              <a:t>44</a:t>
            </a:r>
            <a:endParaRPr lang="en-US" sz="1600" dirty="0"/>
          </a:p>
        </p:txBody>
      </p:sp>
      <p:sp>
        <p:nvSpPr>
          <p:cNvPr id="18" name="Content Placeholder 5">
            <a:extLst>
              <a:ext uri="{FF2B5EF4-FFF2-40B4-BE49-F238E27FC236}">
                <a16:creationId xmlns:a16="http://schemas.microsoft.com/office/drawing/2014/main" id="{2E8B0027-922A-D87C-1D14-09ACBB086F76}"/>
              </a:ext>
            </a:extLst>
          </p:cNvPr>
          <p:cNvSpPr txBox="1">
            <a:spLocks/>
          </p:cNvSpPr>
          <p:nvPr/>
        </p:nvSpPr>
        <p:spPr>
          <a:xfrm>
            <a:off x="1895267" y="4688181"/>
            <a:ext cx="804042" cy="426554"/>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gn="ctr">
              <a:lnSpc>
                <a:spcPct val="150000"/>
              </a:lnSpc>
              <a:buNone/>
            </a:pPr>
            <a:r>
              <a:rPr lang="en-IN" sz="1600" dirty="0"/>
              <a:t>44</a:t>
            </a:r>
            <a:endParaRPr lang="en-US" sz="1600" dirty="0"/>
          </a:p>
        </p:txBody>
      </p:sp>
      <p:sp>
        <p:nvSpPr>
          <p:cNvPr id="20" name="Rounded Rectangle 19">
            <a:extLst>
              <a:ext uri="{FF2B5EF4-FFF2-40B4-BE49-F238E27FC236}">
                <a16:creationId xmlns:a16="http://schemas.microsoft.com/office/drawing/2014/main" id="{C5463F2E-F105-BBAE-E235-7462D817BE8F}"/>
              </a:ext>
            </a:extLst>
          </p:cNvPr>
          <p:cNvSpPr/>
          <p:nvPr/>
        </p:nvSpPr>
        <p:spPr>
          <a:xfrm>
            <a:off x="10077203" y="4326917"/>
            <a:ext cx="2559251" cy="722528"/>
          </a:xfrm>
          <a:prstGeom prst="roundRect">
            <a:avLst/>
          </a:prstGeom>
          <a:solidFill>
            <a:srgbClr val="500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Button</a:t>
            </a:r>
          </a:p>
        </p:txBody>
      </p:sp>
      <p:cxnSp>
        <p:nvCxnSpPr>
          <p:cNvPr id="21" name="Straight Arrow Connector 20">
            <a:extLst>
              <a:ext uri="{FF2B5EF4-FFF2-40B4-BE49-F238E27FC236}">
                <a16:creationId xmlns:a16="http://schemas.microsoft.com/office/drawing/2014/main" id="{E5E2F8C3-7DD7-0CE7-C472-590C3B481733}"/>
              </a:ext>
            </a:extLst>
          </p:cNvPr>
          <p:cNvCxnSpPr/>
          <p:nvPr/>
        </p:nvCxnSpPr>
        <p:spPr>
          <a:xfrm>
            <a:off x="9796180" y="4493633"/>
            <a:ext cx="0" cy="55581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A8F65CD-CCE2-9BD2-0221-67B418180F32}"/>
              </a:ext>
            </a:extLst>
          </p:cNvPr>
          <p:cNvCxnSpPr>
            <a:cxnSpLocks/>
          </p:cNvCxnSpPr>
          <p:nvPr/>
        </p:nvCxnSpPr>
        <p:spPr>
          <a:xfrm flipH="1">
            <a:off x="10077204" y="5315268"/>
            <a:ext cx="2559250"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5">
            <a:extLst>
              <a:ext uri="{FF2B5EF4-FFF2-40B4-BE49-F238E27FC236}">
                <a16:creationId xmlns:a16="http://schemas.microsoft.com/office/drawing/2014/main" id="{28341C52-0EE0-B2A7-0FEF-AC8A01BA0749}"/>
              </a:ext>
            </a:extLst>
          </p:cNvPr>
          <p:cNvSpPr txBox="1">
            <a:spLocks/>
          </p:cNvSpPr>
          <p:nvPr/>
        </p:nvSpPr>
        <p:spPr>
          <a:xfrm>
            <a:off x="10954807" y="5443811"/>
            <a:ext cx="804042" cy="426554"/>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gn="ctr">
              <a:lnSpc>
                <a:spcPct val="150000"/>
              </a:lnSpc>
              <a:buNone/>
            </a:pPr>
            <a:r>
              <a:rPr lang="en-IN" sz="1600" dirty="0"/>
              <a:t>48</a:t>
            </a:r>
            <a:endParaRPr lang="en-US" sz="1600" dirty="0"/>
          </a:p>
        </p:txBody>
      </p:sp>
      <p:sp>
        <p:nvSpPr>
          <p:cNvPr id="24" name="Content Placeholder 5">
            <a:extLst>
              <a:ext uri="{FF2B5EF4-FFF2-40B4-BE49-F238E27FC236}">
                <a16:creationId xmlns:a16="http://schemas.microsoft.com/office/drawing/2014/main" id="{CDBC1C50-90F7-D5A2-C18C-DF38BB031702}"/>
              </a:ext>
            </a:extLst>
          </p:cNvPr>
          <p:cNvSpPr txBox="1">
            <a:spLocks/>
          </p:cNvSpPr>
          <p:nvPr/>
        </p:nvSpPr>
        <p:spPr>
          <a:xfrm>
            <a:off x="8876068" y="4542664"/>
            <a:ext cx="804042" cy="426554"/>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gn="ctr">
              <a:lnSpc>
                <a:spcPct val="150000"/>
              </a:lnSpc>
              <a:buNone/>
            </a:pPr>
            <a:r>
              <a:rPr lang="en-IN" sz="1600" dirty="0"/>
              <a:t>48</a:t>
            </a:r>
            <a:endParaRPr lang="en-US" sz="1600" dirty="0"/>
          </a:p>
        </p:txBody>
      </p:sp>
      <p:sp>
        <p:nvSpPr>
          <p:cNvPr id="30" name="Content Placeholder 5">
            <a:extLst>
              <a:ext uri="{FF2B5EF4-FFF2-40B4-BE49-F238E27FC236}">
                <a16:creationId xmlns:a16="http://schemas.microsoft.com/office/drawing/2014/main" id="{29ED0F63-4E44-D62D-CEF0-70006ECCFDA2}"/>
              </a:ext>
            </a:extLst>
          </p:cNvPr>
          <p:cNvSpPr txBox="1">
            <a:spLocks/>
          </p:cNvSpPr>
          <p:nvPr/>
        </p:nvSpPr>
        <p:spPr>
          <a:xfrm>
            <a:off x="1637947" y="2728757"/>
            <a:ext cx="5644709" cy="1006866"/>
          </a:xfrm>
          <a:prstGeom prst="rect">
            <a:avLst/>
          </a:prstGeom>
        </p:spPr>
        <p:txBody>
          <a:bodyPr vert="horz" lIns="91440" tIns="45720" rIns="91440" bIns="45720" rtlCol="0">
            <a:normAutofit fontScale="92500" lnSpcReduction="20000"/>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2800" dirty="0"/>
              <a:t>For iOS: </a:t>
            </a:r>
          </a:p>
          <a:p>
            <a:pPr marL="571409" lvl="1" indent="0">
              <a:lnSpc>
                <a:spcPct val="150000"/>
              </a:lnSpc>
              <a:buNone/>
            </a:pPr>
            <a:r>
              <a:rPr lang="en-IN" dirty="0"/>
              <a:t>44x44 minimum</a:t>
            </a:r>
          </a:p>
        </p:txBody>
      </p:sp>
      <p:sp>
        <p:nvSpPr>
          <p:cNvPr id="31" name="Content Placeholder 5">
            <a:extLst>
              <a:ext uri="{FF2B5EF4-FFF2-40B4-BE49-F238E27FC236}">
                <a16:creationId xmlns:a16="http://schemas.microsoft.com/office/drawing/2014/main" id="{CDD7E315-2C40-EA1A-A76E-9BBEEFDB7B41}"/>
              </a:ext>
            </a:extLst>
          </p:cNvPr>
          <p:cNvSpPr txBox="1">
            <a:spLocks/>
          </p:cNvSpPr>
          <p:nvPr/>
        </p:nvSpPr>
        <p:spPr>
          <a:xfrm>
            <a:off x="8329657" y="2487931"/>
            <a:ext cx="5644709" cy="1223507"/>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2800" dirty="0"/>
              <a:t>For Android: </a:t>
            </a:r>
          </a:p>
          <a:p>
            <a:pPr marL="571409" lvl="1" indent="0">
              <a:lnSpc>
                <a:spcPct val="150000"/>
              </a:lnSpc>
              <a:buNone/>
            </a:pPr>
            <a:r>
              <a:rPr lang="en-IN" dirty="0"/>
              <a:t>48x48 minimum</a:t>
            </a:r>
            <a:endParaRPr lang="en-US" dirty="0"/>
          </a:p>
        </p:txBody>
      </p:sp>
    </p:spTree>
    <p:extLst>
      <p:ext uri="{BB962C8B-B14F-4D97-AF65-F5344CB8AC3E}">
        <p14:creationId xmlns:p14="http://schemas.microsoft.com/office/powerpoint/2010/main" val="1091453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DC6AAB2-285E-7E3D-8668-F3D6EC87D689}"/>
              </a:ext>
            </a:extLst>
          </p:cNvPr>
          <p:cNvGrpSpPr/>
          <p:nvPr/>
        </p:nvGrpSpPr>
        <p:grpSpPr>
          <a:xfrm>
            <a:off x="1129143" y="2084399"/>
            <a:ext cx="13179559" cy="4999306"/>
            <a:chOff x="1129143" y="2084399"/>
            <a:chExt cx="13179559" cy="4999306"/>
          </a:xfrm>
        </p:grpSpPr>
        <p:sp>
          <p:nvSpPr>
            <p:cNvPr id="6" name="Rectangle 5">
              <a:extLst>
                <a:ext uri="{FF2B5EF4-FFF2-40B4-BE49-F238E27FC236}">
                  <a16:creationId xmlns:a16="http://schemas.microsoft.com/office/drawing/2014/main" id="{587E304F-0716-ECFF-D6B1-F4E04AAA1E74}"/>
                </a:ext>
              </a:extLst>
            </p:cNvPr>
            <p:cNvSpPr/>
            <p:nvPr/>
          </p:nvSpPr>
          <p:spPr>
            <a:xfrm>
              <a:off x="7995323" y="2084399"/>
              <a:ext cx="6313379" cy="499930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1FF192C-93B4-9CC8-94ED-9817CCCA115E}"/>
                </a:ext>
              </a:extLst>
            </p:cNvPr>
            <p:cNvSpPr/>
            <p:nvPr/>
          </p:nvSpPr>
          <p:spPr>
            <a:xfrm>
              <a:off x="1129143" y="2084400"/>
              <a:ext cx="6313379" cy="499930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Title 24">
            <a:extLst>
              <a:ext uri="{FF2B5EF4-FFF2-40B4-BE49-F238E27FC236}">
                <a16:creationId xmlns:a16="http://schemas.microsoft.com/office/drawing/2014/main" id="{E6E6017A-9FF8-8E48-6985-4FC227D384AF}"/>
              </a:ext>
            </a:extLst>
          </p:cNvPr>
          <p:cNvSpPr>
            <a:spLocks noGrp="1"/>
          </p:cNvSpPr>
          <p:nvPr>
            <p:ph type="title"/>
          </p:nvPr>
        </p:nvSpPr>
        <p:spPr/>
        <p:txBody>
          <a:bodyPr>
            <a:normAutofit/>
          </a:bodyPr>
          <a:lstStyle/>
          <a:p>
            <a:r>
              <a:rPr lang="en-US" sz="3200" dirty="0"/>
              <a:t>system font (typography)</a:t>
            </a:r>
          </a:p>
        </p:txBody>
      </p:sp>
      <p:sp>
        <p:nvSpPr>
          <p:cNvPr id="4" name="Content Placeholder 5">
            <a:extLst>
              <a:ext uri="{FF2B5EF4-FFF2-40B4-BE49-F238E27FC236}">
                <a16:creationId xmlns:a16="http://schemas.microsoft.com/office/drawing/2014/main" id="{E08C303B-E1D3-88D3-4C33-B23492AD0BD4}"/>
              </a:ext>
            </a:extLst>
          </p:cNvPr>
          <p:cNvSpPr>
            <a:spLocks noGrp="1"/>
          </p:cNvSpPr>
          <p:nvPr>
            <p:ph idx="1"/>
          </p:nvPr>
        </p:nvSpPr>
        <p:spPr>
          <a:xfrm>
            <a:off x="1463477" y="2312569"/>
            <a:ext cx="5644709" cy="1006866"/>
          </a:xfrm>
        </p:spPr>
        <p:txBody>
          <a:bodyPr>
            <a:normAutofit lnSpcReduction="10000"/>
          </a:bodyPr>
          <a:lstStyle/>
          <a:p>
            <a:pPr marL="0" indent="0">
              <a:lnSpc>
                <a:spcPct val="150000"/>
              </a:lnSpc>
              <a:buNone/>
            </a:pPr>
            <a:r>
              <a:rPr lang="en-IN" sz="2400" dirty="0"/>
              <a:t>For iOS: </a:t>
            </a:r>
          </a:p>
          <a:p>
            <a:pPr marL="571409" lvl="1" indent="0">
              <a:lnSpc>
                <a:spcPct val="150000"/>
              </a:lnSpc>
              <a:buNone/>
            </a:pPr>
            <a:r>
              <a:rPr lang="en-IN" dirty="0"/>
              <a:t>Francisco, 17pt for the base font</a:t>
            </a:r>
            <a:endParaRPr lang="en-US" dirty="0"/>
          </a:p>
        </p:txBody>
      </p:sp>
      <p:sp>
        <p:nvSpPr>
          <p:cNvPr id="27" name="Text Placeholder 26">
            <a:extLst>
              <a:ext uri="{FF2B5EF4-FFF2-40B4-BE49-F238E27FC236}">
                <a16:creationId xmlns:a16="http://schemas.microsoft.com/office/drawing/2014/main" id="{543A8A63-9854-13E0-C0C4-315B68B1EFDD}"/>
              </a:ext>
            </a:extLst>
          </p:cNvPr>
          <p:cNvSpPr>
            <a:spLocks noGrp="1"/>
          </p:cNvSpPr>
          <p:nvPr>
            <p:ph type="body" sz="quarter" idx="13"/>
          </p:nvPr>
        </p:nvSpPr>
        <p:spPr>
          <a:xfrm>
            <a:off x="1047639" y="435591"/>
            <a:ext cx="7734620" cy="288925"/>
          </a:xfrm>
        </p:spPr>
        <p:txBody>
          <a:bodyPr/>
          <a:lstStyle/>
          <a:p>
            <a:r>
              <a:rPr lang="en-IN" dirty="0"/>
              <a:t>design systems - material design system and apple HIG</a:t>
            </a:r>
            <a:endParaRPr lang="en-US" dirty="0"/>
          </a:p>
        </p:txBody>
      </p:sp>
      <p:pic>
        <p:nvPicPr>
          <p:cNvPr id="8196" name="Picture 4" descr="system font">
            <a:extLst>
              <a:ext uri="{FF2B5EF4-FFF2-40B4-BE49-F238E27FC236}">
                <a16:creationId xmlns:a16="http://schemas.microsoft.com/office/drawing/2014/main" id="{408635D4-9919-2EC2-376F-D72BBDC830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588"/>
          <a:stretch/>
        </p:blipFill>
        <p:spPr bwMode="auto">
          <a:xfrm>
            <a:off x="3618173" y="3319435"/>
            <a:ext cx="3654830" cy="369253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5">
            <a:extLst>
              <a:ext uri="{FF2B5EF4-FFF2-40B4-BE49-F238E27FC236}">
                <a16:creationId xmlns:a16="http://schemas.microsoft.com/office/drawing/2014/main" id="{8782DFEF-2EC9-C8D8-34BF-B4FFBCDF0A83}"/>
              </a:ext>
            </a:extLst>
          </p:cNvPr>
          <p:cNvSpPr txBox="1">
            <a:spLocks/>
          </p:cNvSpPr>
          <p:nvPr/>
        </p:nvSpPr>
        <p:spPr>
          <a:xfrm>
            <a:off x="8464562" y="2323320"/>
            <a:ext cx="5095028" cy="1201933"/>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2400" dirty="0"/>
              <a:t>For Android: </a:t>
            </a:r>
          </a:p>
          <a:p>
            <a:pPr marL="571409" lvl="1" indent="0">
              <a:lnSpc>
                <a:spcPct val="150000"/>
              </a:lnSpc>
              <a:buNone/>
            </a:pPr>
            <a:r>
              <a:rPr lang="en-IN" dirty="0"/>
              <a:t>48x48 minimum</a:t>
            </a:r>
            <a:endParaRPr lang="en-US" dirty="0"/>
          </a:p>
        </p:txBody>
      </p:sp>
      <p:pic>
        <p:nvPicPr>
          <p:cNvPr id="3" name="Picture 4" descr="system font">
            <a:extLst>
              <a:ext uri="{FF2B5EF4-FFF2-40B4-BE49-F238E27FC236}">
                <a16:creationId xmlns:a16="http://schemas.microsoft.com/office/drawing/2014/main" id="{DCB4D689-B724-C9B4-3C90-7F9FA9E9C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097" r="-509"/>
          <a:stretch/>
        </p:blipFill>
        <p:spPr bwMode="auto">
          <a:xfrm>
            <a:off x="10454440" y="3355302"/>
            <a:ext cx="3654830" cy="3692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088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5">
            <a:extLst>
              <a:ext uri="{FF2B5EF4-FFF2-40B4-BE49-F238E27FC236}">
                <a16:creationId xmlns:a16="http://schemas.microsoft.com/office/drawing/2014/main" id="{AB18D963-DF83-2976-E9AE-73A0095E4250}"/>
              </a:ext>
            </a:extLst>
          </p:cNvPr>
          <p:cNvSpPr>
            <a:spLocks noGrp="1"/>
          </p:cNvSpPr>
          <p:nvPr>
            <p:ph idx="1"/>
          </p:nvPr>
        </p:nvSpPr>
        <p:spPr/>
        <p:txBody>
          <a:bodyPr>
            <a:noAutofit/>
          </a:bodyPr>
          <a:lstStyle/>
          <a:p>
            <a:pPr marL="514350" indent="-514350">
              <a:lnSpc>
                <a:spcPct val="150000"/>
              </a:lnSpc>
              <a:buAutoNum type="arabicPeriod"/>
            </a:pPr>
            <a:r>
              <a:rPr lang="en-IN" dirty="0"/>
              <a:t>understand what a design system </a:t>
            </a:r>
          </a:p>
          <a:p>
            <a:pPr marL="514350" indent="-514350">
              <a:lnSpc>
                <a:spcPct val="150000"/>
              </a:lnSpc>
              <a:buAutoNum type="arabicPeriod"/>
            </a:pPr>
            <a:r>
              <a:rPr lang="en-IN" dirty="0"/>
              <a:t>why we need one, its benefits, and all of the elements that make up a design system.</a:t>
            </a:r>
          </a:p>
          <a:p>
            <a:pPr marL="514350" indent="-514350">
              <a:lnSpc>
                <a:spcPct val="150000"/>
              </a:lnSpc>
              <a:buAutoNum type="arabicPeriod"/>
            </a:pPr>
            <a:r>
              <a:rPr lang="en-IN" dirty="0"/>
              <a:t>learn how the design system methodology represents our design workflow. design</a:t>
            </a:r>
            <a:r>
              <a:rPr lang="en-IN" sz="1600" dirty="0"/>
              <a:t> system methodology</a:t>
            </a:r>
          </a:p>
          <a:p>
            <a:pPr marL="514350" indent="-514350">
              <a:lnSpc>
                <a:spcPct val="150000"/>
              </a:lnSpc>
              <a:buAutoNum type="arabicPeriod"/>
            </a:pPr>
            <a:r>
              <a:rPr lang="en-IN" dirty="0"/>
              <a:t>understand how to develop real design systems using design tools.</a:t>
            </a:r>
          </a:p>
          <a:p>
            <a:pPr marL="514350" indent="-514350">
              <a:lnSpc>
                <a:spcPct val="150000"/>
              </a:lnSpc>
              <a:buAutoNum type="arabicPeriod"/>
            </a:pPr>
            <a:r>
              <a:rPr lang="en-IN" dirty="0"/>
              <a:t>learn about apple </a:t>
            </a:r>
            <a:r>
              <a:rPr lang="en-IN" dirty="0" err="1"/>
              <a:t>hig</a:t>
            </a:r>
            <a:r>
              <a:rPr lang="en-IN" dirty="0"/>
              <a:t>, material design, and the distinctions between the two.</a:t>
            </a:r>
          </a:p>
        </p:txBody>
      </p:sp>
      <p:sp>
        <p:nvSpPr>
          <p:cNvPr id="27" name="Text Placeholder 26">
            <a:extLst>
              <a:ext uri="{FF2B5EF4-FFF2-40B4-BE49-F238E27FC236}">
                <a16:creationId xmlns:a16="http://schemas.microsoft.com/office/drawing/2014/main" id="{543A8A63-9854-13E0-C0C4-315B68B1EFDD}"/>
              </a:ext>
            </a:extLst>
          </p:cNvPr>
          <p:cNvSpPr>
            <a:spLocks noGrp="1"/>
          </p:cNvSpPr>
          <p:nvPr>
            <p:ph type="body" sz="quarter" idx="13"/>
          </p:nvPr>
        </p:nvSpPr>
        <p:spPr/>
        <p:txBody>
          <a:bodyPr/>
          <a:lstStyle/>
          <a:p>
            <a:r>
              <a:rPr lang="en-IN" dirty="0"/>
              <a:t>design systems - material design system and apple HIG</a:t>
            </a:r>
            <a:endParaRPr lang="en-US" dirty="0"/>
          </a:p>
        </p:txBody>
      </p:sp>
      <p:sp>
        <p:nvSpPr>
          <p:cNvPr id="3" name="Title 23">
            <a:extLst>
              <a:ext uri="{FF2B5EF4-FFF2-40B4-BE49-F238E27FC236}">
                <a16:creationId xmlns:a16="http://schemas.microsoft.com/office/drawing/2014/main" id="{689FD80A-CA60-2787-062F-B6984ED5DDD4}"/>
              </a:ext>
            </a:extLst>
          </p:cNvPr>
          <p:cNvSpPr txBox="1">
            <a:spLocks/>
          </p:cNvSpPr>
          <p:nvPr/>
        </p:nvSpPr>
        <p:spPr>
          <a:xfrm>
            <a:off x="1047638" y="945224"/>
            <a:ext cx="13143131" cy="1006866"/>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US" sz="3200" dirty="0"/>
              <a:t>at the end of this session</a:t>
            </a:r>
          </a:p>
        </p:txBody>
      </p:sp>
      <p:pic>
        <p:nvPicPr>
          <p:cNvPr id="5" name="Picture 4">
            <a:extLst>
              <a:ext uri="{FF2B5EF4-FFF2-40B4-BE49-F238E27FC236}">
                <a16:creationId xmlns:a16="http://schemas.microsoft.com/office/drawing/2014/main" id="{1AAA9809-AADB-1F21-4E6D-61F782317FA7}"/>
              </a:ext>
            </a:extLst>
          </p:cNvPr>
          <p:cNvPicPr>
            <a:picLocks noChangeAspect="1"/>
          </p:cNvPicPr>
          <p:nvPr/>
        </p:nvPicPr>
        <p:blipFill>
          <a:blip r:embed="rId3"/>
          <a:stretch>
            <a:fillRect/>
          </a:stretch>
        </p:blipFill>
        <p:spPr>
          <a:xfrm>
            <a:off x="9041606" y="1952090"/>
            <a:ext cx="4712494" cy="4712494"/>
          </a:xfrm>
          <a:prstGeom prst="rect">
            <a:avLst/>
          </a:prstGeom>
        </p:spPr>
      </p:pic>
    </p:spTree>
    <p:extLst>
      <p:ext uri="{BB962C8B-B14F-4D97-AF65-F5344CB8AC3E}">
        <p14:creationId xmlns:p14="http://schemas.microsoft.com/office/powerpoint/2010/main" val="4098432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72FEA4-72FA-173D-84FD-8D309CE34A2B}"/>
              </a:ext>
            </a:extLst>
          </p:cNvPr>
          <p:cNvSpPr/>
          <p:nvPr/>
        </p:nvSpPr>
        <p:spPr>
          <a:xfrm>
            <a:off x="7978782" y="2084399"/>
            <a:ext cx="6313379" cy="499930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F67BFFE-7C3C-CC59-2CA0-F0B5D70871BE}"/>
              </a:ext>
            </a:extLst>
          </p:cNvPr>
          <p:cNvSpPr/>
          <p:nvPr/>
        </p:nvSpPr>
        <p:spPr>
          <a:xfrm>
            <a:off x="1129143" y="2084400"/>
            <a:ext cx="6313379" cy="499930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24">
            <a:extLst>
              <a:ext uri="{FF2B5EF4-FFF2-40B4-BE49-F238E27FC236}">
                <a16:creationId xmlns:a16="http://schemas.microsoft.com/office/drawing/2014/main" id="{E6E6017A-9FF8-8E48-6985-4FC227D384AF}"/>
              </a:ext>
            </a:extLst>
          </p:cNvPr>
          <p:cNvSpPr>
            <a:spLocks noGrp="1"/>
          </p:cNvSpPr>
          <p:nvPr>
            <p:ph type="title"/>
          </p:nvPr>
        </p:nvSpPr>
        <p:spPr/>
        <p:txBody>
          <a:bodyPr>
            <a:normAutofit/>
          </a:bodyPr>
          <a:lstStyle/>
          <a:p>
            <a:r>
              <a:rPr lang="en-IN" sz="3200" dirty="0"/>
              <a:t>navigation</a:t>
            </a:r>
          </a:p>
        </p:txBody>
      </p:sp>
      <p:sp>
        <p:nvSpPr>
          <p:cNvPr id="27" name="Text Placeholder 26">
            <a:extLst>
              <a:ext uri="{FF2B5EF4-FFF2-40B4-BE49-F238E27FC236}">
                <a16:creationId xmlns:a16="http://schemas.microsoft.com/office/drawing/2014/main" id="{543A8A63-9854-13E0-C0C4-315B68B1EFDD}"/>
              </a:ext>
            </a:extLst>
          </p:cNvPr>
          <p:cNvSpPr>
            <a:spLocks noGrp="1"/>
          </p:cNvSpPr>
          <p:nvPr>
            <p:ph type="body" sz="quarter" idx="13"/>
          </p:nvPr>
        </p:nvSpPr>
        <p:spPr>
          <a:xfrm>
            <a:off x="1047639" y="435591"/>
            <a:ext cx="7262348" cy="288925"/>
          </a:xfrm>
        </p:spPr>
        <p:txBody>
          <a:bodyPr/>
          <a:lstStyle/>
          <a:p>
            <a:r>
              <a:rPr lang="en-IN" dirty="0"/>
              <a:t>design systems - material design system and apple HIG</a:t>
            </a:r>
            <a:endParaRPr lang="en-US" dirty="0"/>
          </a:p>
        </p:txBody>
      </p:sp>
      <p:pic>
        <p:nvPicPr>
          <p:cNvPr id="10242" name="Picture 2" descr="bottom navigation">
            <a:extLst>
              <a:ext uri="{FF2B5EF4-FFF2-40B4-BE49-F238E27FC236}">
                <a16:creationId xmlns:a16="http://schemas.microsoft.com/office/drawing/2014/main" id="{B508D992-9D1B-E5C3-2FEE-B45D82C37E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954" b="9222"/>
          <a:stretch/>
        </p:blipFill>
        <p:spPr bwMode="auto">
          <a:xfrm>
            <a:off x="3781298" y="3675898"/>
            <a:ext cx="3326888" cy="307314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5">
            <a:extLst>
              <a:ext uri="{FF2B5EF4-FFF2-40B4-BE49-F238E27FC236}">
                <a16:creationId xmlns:a16="http://schemas.microsoft.com/office/drawing/2014/main" id="{3D0FF3B8-66A0-77B6-A7F3-BC87FD953156}"/>
              </a:ext>
            </a:extLst>
          </p:cNvPr>
          <p:cNvSpPr txBox="1">
            <a:spLocks/>
          </p:cNvSpPr>
          <p:nvPr/>
        </p:nvSpPr>
        <p:spPr>
          <a:xfrm>
            <a:off x="1463477" y="2460663"/>
            <a:ext cx="5644709" cy="1006866"/>
          </a:xfrm>
          <a:prstGeom prst="rect">
            <a:avLst/>
          </a:prstGeom>
        </p:spPr>
        <p:txBody>
          <a:bodyPr vert="horz" lIns="91440" tIns="45720" rIns="91440" bIns="45720" rtlCol="0">
            <a:normAutofit lnSpcReduction="10000"/>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2400" dirty="0"/>
              <a:t>For iOS: </a:t>
            </a:r>
          </a:p>
          <a:p>
            <a:pPr marL="571409" lvl="1" indent="0">
              <a:lnSpc>
                <a:spcPct val="150000"/>
              </a:lnSpc>
              <a:buNone/>
            </a:pPr>
            <a:r>
              <a:rPr lang="en-IN" dirty="0"/>
              <a:t>tab bar</a:t>
            </a:r>
          </a:p>
        </p:txBody>
      </p:sp>
      <p:sp>
        <p:nvSpPr>
          <p:cNvPr id="3" name="Content Placeholder 5">
            <a:extLst>
              <a:ext uri="{FF2B5EF4-FFF2-40B4-BE49-F238E27FC236}">
                <a16:creationId xmlns:a16="http://schemas.microsoft.com/office/drawing/2014/main" id="{674A4426-6506-D72B-A4AD-6BB88A40F210}"/>
              </a:ext>
            </a:extLst>
          </p:cNvPr>
          <p:cNvSpPr txBox="1">
            <a:spLocks/>
          </p:cNvSpPr>
          <p:nvPr/>
        </p:nvSpPr>
        <p:spPr>
          <a:xfrm>
            <a:off x="8331300" y="2244022"/>
            <a:ext cx="5644709" cy="1223507"/>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2400" dirty="0"/>
              <a:t>For Android: </a:t>
            </a:r>
          </a:p>
          <a:p>
            <a:pPr marL="571409" lvl="1" indent="0">
              <a:lnSpc>
                <a:spcPct val="150000"/>
              </a:lnSpc>
              <a:buNone/>
            </a:pPr>
            <a:r>
              <a:rPr lang="en-IN" dirty="0"/>
              <a:t>bottom navigation bar</a:t>
            </a:r>
            <a:endParaRPr lang="en-US" dirty="0"/>
          </a:p>
        </p:txBody>
      </p:sp>
      <p:pic>
        <p:nvPicPr>
          <p:cNvPr id="7" name="Picture 2" descr="bottom navigation">
            <a:extLst>
              <a:ext uri="{FF2B5EF4-FFF2-40B4-BE49-F238E27FC236}">
                <a16:creationId xmlns:a16="http://schemas.microsoft.com/office/drawing/2014/main" id="{A11795BB-69B3-10A7-5F86-2EBD5F5189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068" r="-114" b="9222"/>
          <a:stretch/>
        </p:blipFill>
        <p:spPr bwMode="auto">
          <a:xfrm>
            <a:off x="10824605" y="3837998"/>
            <a:ext cx="3151404" cy="2911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276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ABEB66-38E2-3087-DF27-DF9F9F53EDF3}"/>
              </a:ext>
            </a:extLst>
          </p:cNvPr>
          <p:cNvSpPr/>
          <p:nvPr/>
        </p:nvSpPr>
        <p:spPr>
          <a:xfrm>
            <a:off x="7978782" y="2084399"/>
            <a:ext cx="6313379" cy="499930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D76B0D3-AA0F-041D-43C8-60E95769A881}"/>
              </a:ext>
            </a:extLst>
          </p:cNvPr>
          <p:cNvSpPr/>
          <p:nvPr/>
        </p:nvSpPr>
        <p:spPr>
          <a:xfrm>
            <a:off x="1129143" y="2084400"/>
            <a:ext cx="6313379" cy="499930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24">
            <a:extLst>
              <a:ext uri="{FF2B5EF4-FFF2-40B4-BE49-F238E27FC236}">
                <a16:creationId xmlns:a16="http://schemas.microsoft.com/office/drawing/2014/main" id="{E6E6017A-9FF8-8E48-6985-4FC227D384AF}"/>
              </a:ext>
            </a:extLst>
          </p:cNvPr>
          <p:cNvSpPr>
            <a:spLocks noGrp="1"/>
          </p:cNvSpPr>
          <p:nvPr>
            <p:ph type="title"/>
          </p:nvPr>
        </p:nvSpPr>
        <p:spPr/>
        <p:txBody>
          <a:bodyPr>
            <a:normAutofit/>
          </a:bodyPr>
          <a:lstStyle/>
          <a:p>
            <a:r>
              <a:rPr lang="en-IN" dirty="0"/>
              <a:t>hierarchical app screens nav</a:t>
            </a:r>
            <a:endParaRPr lang="en-IN" sz="3200" dirty="0"/>
          </a:p>
        </p:txBody>
      </p:sp>
      <p:sp>
        <p:nvSpPr>
          <p:cNvPr id="27" name="Text Placeholder 26">
            <a:extLst>
              <a:ext uri="{FF2B5EF4-FFF2-40B4-BE49-F238E27FC236}">
                <a16:creationId xmlns:a16="http://schemas.microsoft.com/office/drawing/2014/main" id="{543A8A63-9854-13E0-C0C4-315B68B1EFDD}"/>
              </a:ext>
            </a:extLst>
          </p:cNvPr>
          <p:cNvSpPr>
            <a:spLocks noGrp="1"/>
          </p:cNvSpPr>
          <p:nvPr>
            <p:ph type="body" sz="quarter" idx="13"/>
          </p:nvPr>
        </p:nvSpPr>
        <p:spPr>
          <a:xfrm>
            <a:off x="1047639" y="435591"/>
            <a:ext cx="7905442" cy="288925"/>
          </a:xfrm>
        </p:spPr>
        <p:txBody>
          <a:bodyPr/>
          <a:lstStyle/>
          <a:p>
            <a:r>
              <a:rPr lang="en-IN" dirty="0"/>
              <a:t>design systems - material design system and apple HIG</a:t>
            </a:r>
            <a:endParaRPr lang="en-US" dirty="0"/>
          </a:p>
        </p:txBody>
      </p:sp>
      <p:pic>
        <p:nvPicPr>
          <p:cNvPr id="12290" name="Picture 2" descr="navigation bar">
            <a:extLst>
              <a:ext uri="{FF2B5EF4-FFF2-40B4-BE49-F238E27FC236}">
                <a16:creationId xmlns:a16="http://schemas.microsoft.com/office/drawing/2014/main" id="{1BDC1B00-527B-09CB-FE4D-EC4422002F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5" r="46824"/>
          <a:stretch/>
        </p:blipFill>
        <p:spPr bwMode="auto">
          <a:xfrm>
            <a:off x="4022538" y="3494881"/>
            <a:ext cx="3129940" cy="3253431"/>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5">
            <a:extLst>
              <a:ext uri="{FF2B5EF4-FFF2-40B4-BE49-F238E27FC236}">
                <a16:creationId xmlns:a16="http://schemas.microsoft.com/office/drawing/2014/main" id="{4F42DF35-C131-E076-14C8-57DADB484B61}"/>
              </a:ext>
            </a:extLst>
          </p:cNvPr>
          <p:cNvSpPr txBox="1">
            <a:spLocks/>
          </p:cNvSpPr>
          <p:nvPr/>
        </p:nvSpPr>
        <p:spPr>
          <a:xfrm>
            <a:off x="1463477" y="2429469"/>
            <a:ext cx="5644709" cy="1006866"/>
          </a:xfrm>
          <a:prstGeom prst="rect">
            <a:avLst/>
          </a:prstGeom>
        </p:spPr>
        <p:txBody>
          <a:bodyPr vert="horz" lIns="91440" tIns="45720" rIns="91440" bIns="45720" rtlCol="0">
            <a:normAutofit lnSpcReduction="10000"/>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2400" dirty="0"/>
              <a:t>For iOS: </a:t>
            </a:r>
          </a:p>
          <a:p>
            <a:pPr marL="571409" lvl="1" indent="0">
              <a:lnSpc>
                <a:spcPct val="150000"/>
              </a:lnSpc>
              <a:buNone/>
            </a:pPr>
            <a:r>
              <a:rPr lang="en-IN" dirty="0"/>
              <a:t>Navigation Bar</a:t>
            </a:r>
          </a:p>
        </p:txBody>
      </p:sp>
      <p:sp>
        <p:nvSpPr>
          <p:cNvPr id="3" name="Content Placeholder 5">
            <a:extLst>
              <a:ext uri="{FF2B5EF4-FFF2-40B4-BE49-F238E27FC236}">
                <a16:creationId xmlns:a16="http://schemas.microsoft.com/office/drawing/2014/main" id="{BF2CFB2B-5ADB-2B8F-4AB8-E5440648A876}"/>
              </a:ext>
            </a:extLst>
          </p:cNvPr>
          <p:cNvSpPr txBox="1">
            <a:spLocks/>
          </p:cNvSpPr>
          <p:nvPr/>
        </p:nvSpPr>
        <p:spPr>
          <a:xfrm>
            <a:off x="8316037" y="2329921"/>
            <a:ext cx="5644709" cy="1223507"/>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2400" dirty="0"/>
              <a:t>For Android: </a:t>
            </a:r>
          </a:p>
          <a:p>
            <a:pPr marL="571409" lvl="1" indent="0">
              <a:lnSpc>
                <a:spcPct val="150000"/>
              </a:lnSpc>
              <a:buNone/>
            </a:pPr>
            <a:r>
              <a:rPr lang="en-IN" dirty="0"/>
              <a:t>Top App Bar</a:t>
            </a:r>
            <a:endParaRPr lang="en-US" dirty="0"/>
          </a:p>
        </p:txBody>
      </p:sp>
      <p:pic>
        <p:nvPicPr>
          <p:cNvPr id="7" name="Picture 2" descr="navigation bar">
            <a:extLst>
              <a:ext uri="{FF2B5EF4-FFF2-40B4-BE49-F238E27FC236}">
                <a16:creationId xmlns:a16="http://schemas.microsoft.com/office/drawing/2014/main" id="{FBF236DB-5FEB-043D-4F8C-7395CFFCF2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504" r="1525"/>
          <a:stretch/>
        </p:blipFill>
        <p:spPr bwMode="auto">
          <a:xfrm>
            <a:off x="10718157" y="3436335"/>
            <a:ext cx="3242589" cy="3370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12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136C3E3-CC4A-04C8-5333-195B156AE23F}"/>
              </a:ext>
            </a:extLst>
          </p:cNvPr>
          <p:cNvSpPr/>
          <p:nvPr/>
        </p:nvSpPr>
        <p:spPr>
          <a:xfrm>
            <a:off x="7978782" y="2084399"/>
            <a:ext cx="6313379" cy="499930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99A329C-0D91-919F-A9B0-C9CE04D4C565}"/>
              </a:ext>
            </a:extLst>
          </p:cNvPr>
          <p:cNvSpPr/>
          <p:nvPr/>
        </p:nvSpPr>
        <p:spPr>
          <a:xfrm>
            <a:off x="1129143" y="2084400"/>
            <a:ext cx="6313379" cy="499930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24">
            <a:extLst>
              <a:ext uri="{FF2B5EF4-FFF2-40B4-BE49-F238E27FC236}">
                <a16:creationId xmlns:a16="http://schemas.microsoft.com/office/drawing/2014/main" id="{E6E6017A-9FF8-8E48-6985-4FC227D384AF}"/>
              </a:ext>
            </a:extLst>
          </p:cNvPr>
          <p:cNvSpPr>
            <a:spLocks noGrp="1"/>
          </p:cNvSpPr>
          <p:nvPr>
            <p:ph type="title"/>
          </p:nvPr>
        </p:nvSpPr>
        <p:spPr/>
        <p:txBody>
          <a:bodyPr>
            <a:normAutofit/>
          </a:bodyPr>
          <a:lstStyle/>
          <a:p>
            <a:r>
              <a:rPr lang="en-IN" sz="3200" dirty="0"/>
              <a:t>tabs</a:t>
            </a:r>
          </a:p>
        </p:txBody>
      </p:sp>
      <p:sp>
        <p:nvSpPr>
          <p:cNvPr id="27" name="Text Placeholder 26">
            <a:extLst>
              <a:ext uri="{FF2B5EF4-FFF2-40B4-BE49-F238E27FC236}">
                <a16:creationId xmlns:a16="http://schemas.microsoft.com/office/drawing/2014/main" id="{543A8A63-9854-13E0-C0C4-315B68B1EFDD}"/>
              </a:ext>
            </a:extLst>
          </p:cNvPr>
          <p:cNvSpPr>
            <a:spLocks noGrp="1"/>
          </p:cNvSpPr>
          <p:nvPr>
            <p:ph type="body" sz="quarter" idx="13"/>
          </p:nvPr>
        </p:nvSpPr>
        <p:spPr>
          <a:xfrm>
            <a:off x="1047638" y="435591"/>
            <a:ext cx="7513557" cy="288925"/>
          </a:xfrm>
        </p:spPr>
        <p:txBody>
          <a:bodyPr/>
          <a:lstStyle/>
          <a:p>
            <a:r>
              <a:rPr lang="en-IN" dirty="0"/>
              <a:t>design systems - material design system and apple HIG</a:t>
            </a:r>
            <a:endParaRPr lang="en-US" dirty="0"/>
          </a:p>
        </p:txBody>
      </p:sp>
      <p:pic>
        <p:nvPicPr>
          <p:cNvPr id="14338" name="Picture 2" descr="segmented controls">
            <a:extLst>
              <a:ext uri="{FF2B5EF4-FFF2-40B4-BE49-F238E27FC236}">
                <a16:creationId xmlns:a16="http://schemas.microsoft.com/office/drawing/2014/main" id="{6AD61C40-06B3-F794-9D6D-3B80C6716F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61" r="53720"/>
          <a:stretch/>
        </p:blipFill>
        <p:spPr bwMode="auto">
          <a:xfrm>
            <a:off x="3963697" y="2580553"/>
            <a:ext cx="3133549" cy="401701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5">
            <a:extLst>
              <a:ext uri="{FF2B5EF4-FFF2-40B4-BE49-F238E27FC236}">
                <a16:creationId xmlns:a16="http://schemas.microsoft.com/office/drawing/2014/main" id="{6A4E8BC9-7F5A-0082-7B46-A4A25F4BD3F8}"/>
              </a:ext>
            </a:extLst>
          </p:cNvPr>
          <p:cNvSpPr txBox="1">
            <a:spLocks/>
          </p:cNvSpPr>
          <p:nvPr/>
        </p:nvSpPr>
        <p:spPr>
          <a:xfrm>
            <a:off x="1484300" y="2331960"/>
            <a:ext cx="2205239" cy="1538522"/>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2400" dirty="0"/>
              <a:t>For iOS: </a:t>
            </a:r>
          </a:p>
          <a:p>
            <a:pPr marL="571409" lvl="1" indent="0">
              <a:lnSpc>
                <a:spcPct val="150000"/>
              </a:lnSpc>
              <a:buNone/>
            </a:pPr>
            <a:r>
              <a:rPr lang="en-IN" dirty="0"/>
              <a:t>Tabs</a:t>
            </a:r>
          </a:p>
        </p:txBody>
      </p:sp>
      <p:sp>
        <p:nvSpPr>
          <p:cNvPr id="3" name="Content Placeholder 5">
            <a:extLst>
              <a:ext uri="{FF2B5EF4-FFF2-40B4-BE49-F238E27FC236}">
                <a16:creationId xmlns:a16="http://schemas.microsoft.com/office/drawing/2014/main" id="{50987DA5-D9F9-D45B-D8E4-27B9A5A75C49}"/>
              </a:ext>
            </a:extLst>
          </p:cNvPr>
          <p:cNvSpPr txBox="1">
            <a:spLocks/>
          </p:cNvSpPr>
          <p:nvPr/>
        </p:nvSpPr>
        <p:spPr>
          <a:xfrm>
            <a:off x="8325664" y="2306313"/>
            <a:ext cx="3133273" cy="1119794"/>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2400" dirty="0"/>
              <a:t>For Android: </a:t>
            </a:r>
          </a:p>
          <a:p>
            <a:pPr marL="571409" lvl="1" indent="0">
              <a:lnSpc>
                <a:spcPct val="150000"/>
              </a:lnSpc>
              <a:buNone/>
            </a:pPr>
            <a:r>
              <a:rPr lang="en-IN" dirty="0"/>
              <a:t>Segmented Controls</a:t>
            </a:r>
            <a:endParaRPr lang="en-US" dirty="0"/>
          </a:p>
        </p:txBody>
      </p:sp>
      <p:pic>
        <p:nvPicPr>
          <p:cNvPr id="7" name="Picture 2" descr="segmented controls">
            <a:extLst>
              <a:ext uri="{FF2B5EF4-FFF2-40B4-BE49-F238E27FC236}">
                <a16:creationId xmlns:a16="http://schemas.microsoft.com/office/drawing/2014/main" id="{1CB79653-669F-25DC-5E80-C86076E4F0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198" t="6839" r="5961" b="6949"/>
          <a:stretch/>
        </p:blipFill>
        <p:spPr bwMode="auto">
          <a:xfrm>
            <a:off x="10582786" y="3712975"/>
            <a:ext cx="3387587" cy="2983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352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25F1F8-6F5B-11BB-FCEE-F58158A07854}"/>
              </a:ext>
            </a:extLst>
          </p:cNvPr>
          <p:cNvSpPr/>
          <p:nvPr/>
        </p:nvSpPr>
        <p:spPr>
          <a:xfrm>
            <a:off x="7978782" y="2084399"/>
            <a:ext cx="6313379" cy="499930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13B2D29-0749-43AA-EC6C-8C352DA32612}"/>
              </a:ext>
            </a:extLst>
          </p:cNvPr>
          <p:cNvSpPr/>
          <p:nvPr/>
        </p:nvSpPr>
        <p:spPr>
          <a:xfrm>
            <a:off x="1129143" y="2084400"/>
            <a:ext cx="6313379" cy="499930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24">
            <a:extLst>
              <a:ext uri="{FF2B5EF4-FFF2-40B4-BE49-F238E27FC236}">
                <a16:creationId xmlns:a16="http://schemas.microsoft.com/office/drawing/2014/main" id="{E6E6017A-9FF8-8E48-6985-4FC227D384AF}"/>
              </a:ext>
            </a:extLst>
          </p:cNvPr>
          <p:cNvSpPr>
            <a:spLocks noGrp="1"/>
          </p:cNvSpPr>
          <p:nvPr>
            <p:ph type="title"/>
          </p:nvPr>
        </p:nvSpPr>
        <p:spPr/>
        <p:txBody>
          <a:bodyPr>
            <a:normAutofit/>
          </a:bodyPr>
          <a:lstStyle/>
          <a:p>
            <a:r>
              <a:rPr lang="en-IN" sz="3200" dirty="0"/>
              <a:t>date pickers</a:t>
            </a:r>
          </a:p>
        </p:txBody>
      </p:sp>
      <p:sp>
        <p:nvSpPr>
          <p:cNvPr id="27" name="Text Placeholder 26">
            <a:extLst>
              <a:ext uri="{FF2B5EF4-FFF2-40B4-BE49-F238E27FC236}">
                <a16:creationId xmlns:a16="http://schemas.microsoft.com/office/drawing/2014/main" id="{543A8A63-9854-13E0-C0C4-315B68B1EFDD}"/>
              </a:ext>
            </a:extLst>
          </p:cNvPr>
          <p:cNvSpPr>
            <a:spLocks noGrp="1"/>
          </p:cNvSpPr>
          <p:nvPr>
            <p:ph type="body" sz="quarter" idx="13"/>
          </p:nvPr>
        </p:nvSpPr>
        <p:spPr>
          <a:xfrm>
            <a:off x="1047638" y="435591"/>
            <a:ext cx="6960897" cy="288925"/>
          </a:xfrm>
        </p:spPr>
        <p:txBody>
          <a:bodyPr/>
          <a:lstStyle/>
          <a:p>
            <a:r>
              <a:rPr lang="en-IN" dirty="0"/>
              <a:t>design systems - material design system and apple HIG</a:t>
            </a:r>
            <a:endParaRPr lang="en-US" dirty="0"/>
          </a:p>
        </p:txBody>
      </p:sp>
      <p:pic>
        <p:nvPicPr>
          <p:cNvPr id="18434" name="Picture 2" descr="date pickers">
            <a:extLst>
              <a:ext uri="{FF2B5EF4-FFF2-40B4-BE49-F238E27FC236}">
                <a16:creationId xmlns:a16="http://schemas.microsoft.com/office/drawing/2014/main" id="{CE9D58C4-7FED-3A69-65A0-7C4A794B69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95" r="51934"/>
          <a:stretch/>
        </p:blipFill>
        <p:spPr bwMode="auto">
          <a:xfrm>
            <a:off x="4504796" y="2707682"/>
            <a:ext cx="2606981" cy="400978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5">
            <a:extLst>
              <a:ext uri="{FF2B5EF4-FFF2-40B4-BE49-F238E27FC236}">
                <a16:creationId xmlns:a16="http://schemas.microsoft.com/office/drawing/2014/main" id="{3BB1EC8C-F630-C3DC-D1C2-F9D75A870836}"/>
              </a:ext>
            </a:extLst>
          </p:cNvPr>
          <p:cNvSpPr txBox="1">
            <a:spLocks/>
          </p:cNvSpPr>
          <p:nvPr/>
        </p:nvSpPr>
        <p:spPr>
          <a:xfrm>
            <a:off x="1467068" y="2403326"/>
            <a:ext cx="5644709" cy="1006866"/>
          </a:xfrm>
          <a:prstGeom prst="rect">
            <a:avLst/>
          </a:prstGeom>
        </p:spPr>
        <p:txBody>
          <a:bodyPr vert="horz" lIns="91440" tIns="45720" rIns="91440" bIns="45720" rtlCol="0">
            <a:normAutofit lnSpcReduction="10000"/>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2400" dirty="0"/>
              <a:t>For iOS: </a:t>
            </a:r>
          </a:p>
          <a:p>
            <a:pPr marL="571409" lvl="1" indent="0">
              <a:lnSpc>
                <a:spcPct val="150000"/>
              </a:lnSpc>
              <a:buNone/>
            </a:pPr>
            <a:r>
              <a:rPr lang="en-IN" dirty="0"/>
              <a:t>Scrolling wheels</a:t>
            </a:r>
          </a:p>
        </p:txBody>
      </p:sp>
      <p:sp>
        <p:nvSpPr>
          <p:cNvPr id="3" name="Content Placeholder 5">
            <a:extLst>
              <a:ext uri="{FF2B5EF4-FFF2-40B4-BE49-F238E27FC236}">
                <a16:creationId xmlns:a16="http://schemas.microsoft.com/office/drawing/2014/main" id="{D1F694DD-99A4-EDB0-E1DA-C642D2C02EDA}"/>
              </a:ext>
            </a:extLst>
          </p:cNvPr>
          <p:cNvSpPr txBox="1">
            <a:spLocks/>
          </p:cNvSpPr>
          <p:nvPr/>
        </p:nvSpPr>
        <p:spPr>
          <a:xfrm>
            <a:off x="8202974" y="2403326"/>
            <a:ext cx="3048457" cy="1346871"/>
          </a:xfrm>
          <a:prstGeom prst="rect">
            <a:avLst/>
          </a:prstGeom>
        </p:spPr>
        <p:txBody>
          <a:bodyPr vert="horz" lIns="91440" tIns="45720" rIns="91440" bIns="45720" rtlCol="0">
            <a:normAutofit lnSpcReduction="10000"/>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50000"/>
              </a:lnSpc>
              <a:buNone/>
            </a:pPr>
            <a:r>
              <a:rPr lang="en-IN" sz="2400" dirty="0"/>
              <a:t>For Android: </a:t>
            </a:r>
          </a:p>
          <a:p>
            <a:pPr marL="571409" lvl="1" indent="0">
              <a:lnSpc>
                <a:spcPct val="150000"/>
              </a:lnSpc>
              <a:buNone/>
            </a:pPr>
            <a:r>
              <a:rPr lang="en-IN" dirty="0"/>
              <a:t>Physical calendar imitation</a:t>
            </a:r>
            <a:endParaRPr lang="en-US" dirty="0"/>
          </a:p>
        </p:txBody>
      </p:sp>
      <p:pic>
        <p:nvPicPr>
          <p:cNvPr id="7" name="Picture 2" descr="date pickers">
            <a:extLst>
              <a:ext uri="{FF2B5EF4-FFF2-40B4-BE49-F238E27FC236}">
                <a16:creationId xmlns:a16="http://schemas.microsoft.com/office/drawing/2014/main" id="{B05CD9C6-8A06-9F33-E986-B051810EB8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231" t="-4635" r="12998" b="1"/>
          <a:stretch/>
        </p:blipFill>
        <p:spPr bwMode="auto">
          <a:xfrm>
            <a:off x="11434322" y="2535635"/>
            <a:ext cx="2674948" cy="4305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69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4308B-F27F-2211-504C-6EB607EFBE9F}"/>
              </a:ext>
            </a:extLst>
          </p:cNvPr>
          <p:cNvSpPr>
            <a:spLocks noGrp="1"/>
          </p:cNvSpPr>
          <p:nvPr>
            <p:ph type="title"/>
          </p:nvPr>
        </p:nvSpPr>
        <p:spPr>
          <a:xfrm>
            <a:off x="1238490" y="1151541"/>
            <a:ext cx="10480744" cy="955406"/>
          </a:xfrm>
        </p:spPr>
        <p:txBody>
          <a:bodyPr>
            <a:normAutofit/>
          </a:bodyPr>
          <a:lstStyle/>
          <a:p>
            <a:r>
              <a:rPr lang="en-US" sz="6000" dirty="0">
                <a:solidFill>
                  <a:srgbClr val="92D050"/>
                </a:solidFill>
              </a:rPr>
              <a:t>to wrap up…</a:t>
            </a:r>
          </a:p>
        </p:txBody>
      </p:sp>
      <p:sp>
        <p:nvSpPr>
          <p:cNvPr id="3" name="Text Placeholder 2">
            <a:extLst>
              <a:ext uri="{FF2B5EF4-FFF2-40B4-BE49-F238E27FC236}">
                <a16:creationId xmlns:a16="http://schemas.microsoft.com/office/drawing/2014/main" id="{1D9F5AD1-1BA5-A7B6-4839-716F12373710}"/>
              </a:ext>
            </a:extLst>
          </p:cNvPr>
          <p:cNvSpPr>
            <a:spLocks noGrp="1"/>
          </p:cNvSpPr>
          <p:nvPr>
            <p:ph type="body" sz="quarter" idx="4294967295"/>
          </p:nvPr>
        </p:nvSpPr>
        <p:spPr>
          <a:xfrm>
            <a:off x="1238490" y="2505998"/>
            <a:ext cx="12718142" cy="4496381"/>
          </a:xfrm>
        </p:spPr>
        <p:txBody>
          <a:bodyPr>
            <a:noAutofit/>
          </a:bodyPr>
          <a:lstStyle/>
          <a:p>
            <a:pPr marL="0" indent="0">
              <a:lnSpc>
                <a:spcPct val="100000"/>
              </a:lnSpc>
              <a:buNone/>
            </a:pPr>
            <a:r>
              <a:rPr lang="en-IN" sz="3600" dirty="0">
                <a:solidFill>
                  <a:schemeClr val="bg1"/>
                </a:solidFill>
                <a:latin typeface="Futura Next Light" panose="020B0402020204020303" pitchFamily="34" charset="77"/>
              </a:rPr>
              <a:t>we discussed a few major differences between </a:t>
            </a:r>
            <a:r>
              <a:rPr lang="en-IN" sz="3600" dirty="0" err="1">
                <a:solidFill>
                  <a:srgbClr val="F5C5A4"/>
                </a:solidFill>
                <a:latin typeface="Futura Next Book" panose="020B0502020204020303" pitchFamily="34" charset="77"/>
              </a:rPr>
              <a:t>google's</a:t>
            </a:r>
            <a:r>
              <a:rPr lang="en-IN" sz="3600" dirty="0">
                <a:solidFill>
                  <a:srgbClr val="F5C5A4"/>
                </a:solidFill>
                <a:latin typeface="Futura Next Book" panose="020B0502020204020303" pitchFamily="34" charset="77"/>
              </a:rPr>
              <a:t> material </a:t>
            </a:r>
            <a:r>
              <a:rPr lang="en-IN" sz="3600" dirty="0">
                <a:solidFill>
                  <a:schemeClr val="bg1"/>
                </a:solidFill>
                <a:latin typeface="Futura Next Light" panose="020B0402020204020303" pitchFamily="34" charset="77"/>
              </a:rPr>
              <a:t>design and </a:t>
            </a:r>
            <a:r>
              <a:rPr lang="en-IN" sz="3600" dirty="0">
                <a:solidFill>
                  <a:srgbClr val="DFA8F6"/>
                </a:solidFill>
                <a:latin typeface="Futura Next Book" panose="020B0502020204020303" pitchFamily="34" charset="77"/>
              </a:rPr>
              <a:t>apple’s human interface guidelines </a:t>
            </a:r>
            <a:r>
              <a:rPr lang="en-IN" sz="3600" dirty="0">
                <a:solidFill>
                  <a:schemeClr val="bg1"/>
                </a:solidFill>
                <a:latin typeface="Futura Next Light" panose="020B0402020204020303" pitchFamily="34" charset="77"/>
              </a:rPr>
              <a:t>and how their principles and goals cross over slightly. these aspects contribute majorly to the arena of </a:t>
            </a:r>
            <a:r>
              <a:rPr lang="en-IN" sz="3600" dirty="0">
                <a:solidFill>
                  <a:srgbClr val="FFE001"/>
                </a:solidFill>
                <a:latin typeface="Futura Next Book" panose="020B0502020204020303" pitchFamily="34" charset="77"/>
              </a:rPr>
              <a:t>UI design </a:t>
            </a:r>
            <a:r>
              <a:rPr lang="en-IN" sz="3600" dirty="0">
                <a:solidFill>
                  <a:schemeClr val="bg1"/>
                </a:solidFill>
                <a:latin typeface="Futura Next Light" panose="020B0402020204020303" pitchFamily="34" charset="77"/>
              </a:rPr>
              <a:t>and make apps more intuitive and user-centric for both </a:t>
            </a:r>
            <a:r>
              <a:rPr lang="en-IN" sz="3600" dirty="0">
                <a:solidFill>
                  <a:srgbClr val="92D050"/>
                </a:solidFill>
                <a:latin typeface="Futura Next Book" panose="020B0502020204020303" pitchFamily="34" charset="77"/>
              </a:rPr>
              <a:t>android and IOS</a:t>
            </a:r>
            <a:r>
              <a:rPr lang="en-IN" sz="3600" dirty="0">
                <a:solidFill>
                  <a:schemeClr val="bg1"/>
                </a:solidFill>
                <a:latin typeface="Futura Next Light" panose="020B0402020204020303" pitchFamily="34" charset="77"/>
              </a:rPr>
              <a:t> users.</a:t>
            </a:r>
          </a:p>
        </p:txBody>
      </p:sp>
    </p:spTree>
    <p:extLst>
      <p:ext uri="{BB962C8B-B14F-4D97-AF65-F5344CB8AC3E}">
        <p14:creationId xmlns:p14="http://schemas.microsoft.com/office/powerpoint/2010/main" val="2973297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FE13D0F-624C-9250-2654-ABB8C5E99FDA}"/>
              </a:ext>
            </a:extLst>
          </p:cNvPr>
          <p:cNvSpPr/>
          <p:nvPr/>
        </p:nvSpPr>
        <p:spPr>
          <a:xfrm>
            <a:off x="10101145" y="2277506"/>
            <a:ext cx="3960000" cy="468000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D3BEAD6-EE38-445B-1DA0-742DA3B08389}"/>
              </a:ext>
            </a:extLst>
          </p:cNvPr>
          <p:cNvSpPr/>
          <p:nvPr/>
        </p:nvSpPr>
        <p:spPr>
          <a:xfrm>
            <a:off x="5615140" y="2277505"/>
            <a:ext cx="3960000" cy="468000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D54E4D-AEA0-832D-2CD8-B429876EF0B4}"/>
              </a:ext>
            </a:extLst>
          </p:cNvPr>
          <p:cNvSpPr/>
          <p:nvPr/>
        </p:nvSpPr>
        <p:spPr>
          <a:xfrm>
            <a:off x="1129142" y="2277507"/>
            <a:ext cx="3960000" cy="468000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B246AE9E-29BA-2966-4408-E8BACCABBE27}"/>
              </a:ext>
            </a:extLst>
          </p:cNvPr>
          <p:cNvSpPr>
            <a:spLocks noGrp="1"/>
          </p:cNvSpPr>
          <p:nvPr>
            <p:ph type="title"/>
          </p:nvPr>
        </p:nvSpPr>
        <p:spPr/>
        <p:txBody>
          <a:bodyPr>
            <a:normAutofit/>
          </a:bodyPr>
          <a:lstStyle/>
          <a:p>
            <a:r>
              <a:rPr lang="en-US" sz="3200" dirty="0"/>
              <a:t>resources</a:t>
            </a:r>
          </a:p>
        </p:txBody>
      </p:sp>
      <p:sp>
        <p:nvSpPr>
          <p:cNvPr id="13" name="Content Placeholder 12">
            <a:extLst>
              <a:ext uri="{FF2B5EF4-FFF2-40B4-BE49-F238E27FC236}">
                <a16:creationId xmlns:a16="http://schemas.microsoft.com/office/drawing/2014/main" id="{CD0F6092-51E4-A179-F5DF-1ACDA12A93E5}"/>
              </a:ext>
            </a:extLst>
          </p:cNvPr>
          <p:cNvSpPr>
            <a:spLocks noGrp="1"/>
          </p:cNvSpPr>
          <p:nvPr>
            <p:ph idx="1"/>
          </p:nvPr>
        </p:nvSpPr>
        <p:spPr>
          <a:xfrm>
            <a:off x="1493218" y="3538458"/>
            <a:ext cx="2835250" cy="714318"/>
          </a:xfrm>
        </p:spPr>
        <p:txBody>
          <a:bodyPr>
            <a:noAutofit/>
          </a:bodyPr>
          <a:lstStyle/>
          <a:p>
            <a:pPr marL="0" indent="0">
              <a:lnSpc>
                <a:spcPct val="120000"/>
              </a:lnSpc>
              <a:buNone/>
            </a:pPr>
            <a:r>
              <a:rPr lang="en-US" sz="1400" dirty="0">
                <a:solidFill>
                  <a:srgbClr val="7030A0"/>
                </a:solidFill>
                <a:hlinkClick r:id="rId2">
                  <a:extLst>
                    <a:ext uri="{A12FA001-AC4F-418D-AE19-62706E023703}">
                      <ahyp:hlinkClr xmlns:ahyp="http://schemas.microsoft.com/office/drawing/2018/hyperlinkcolor" val="tx"/>
                    </a:ext>
                  </a:extLst>
                </a:hlinkClick>
              </a:rPr>
              <a:t>https://developer.apple.com/design/resources/</a:t>
            </a:r>
            <a:r>
              <a:rPr lang="en-US" sz="1400" dirty="0">
                <a:solidFill>
                  <a:srgbClr val="7030A0"/>
                </a:solidFill>
              </a:rPr>
              <a:t> </a:t>
            </a:r>
          </a:p>
        </p:txBody>
      </p:sp>
      <p:sp>
        <p:nvSpPr>
          <p:cNvPr id="11" name="Text Placeholder 10">
            <a:extLst>
              <a:ext uri="{FF2B5EF4-FFF2-40B4-BE49-F238E27FC236}">
                <a16:creationId xmlns:a16="http://schemas.microsoft.com/office/drawing/2014/main" id="{38AC68A0-E642-E471-AE32-F9FAD82F3377}"/>
              </a:ext>
            </a:extLst>
          </p:cNvPr>
          <p:cNvSpPr>
            <a:spLocks noGrp="1"/>
          </p:cNvSpPr>
          <p:nvPr>
            <p:ph type="body" sz="quarter" idx="13"/>
          </p:nvPr>
        </p:nvSpPr>
        <p:spPr/>
        <p:txBody>
          <a:bodyPr/>
          <a:lstStyle/>
          <a:p>
            <a:r>
              <a:rPr lang="en-US" dirty="0"/>
              <a:t>design system - courses and reading materials</a:t>
            </a:r>
          </a:p>
        </p:txBody>
      </p:sp>
      <p:sp>
        <p:nvSpPr>
          <p:cNvPr id="2" name="Title 11">
            <a:extLst>
              <a:ext uri="{FF2B5EF4-FFF2-40B4-BE49-F238E27FC236}">
                <a16:creationId xmlns:a16="http://schemas.microsoft.com/office/drawing/2014/main" id="{9D1D1BCF-89E4-78AE-7100-CEEF7CEB5044}"/>
              </a:ext>
            </a:extLst>
          </p:cNvPr>
          <p:cNvSpPr txBox="1">
            <a:spLocks/>
          </p:cNvSpPr>
          <p:nvPr/>
        </p:nvSpPr>
        <p:spPr>
          <a:xfrm>
            <a:off x="1463237" y="2326656"/>
            <a:ext cx="2835249" cy="1006866"/>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US" sz="2800" u="none" dirty="0"/>
              <a:t>apple HIG</a:t>
            </a:r>
          </a:p>
        </p:txBody>
      </p:sp>
      <p:sp>
        <p:nvSpPr>
          <p:cNvPr id="3" name="Title 11">
            <a:extLst>
              <a:ext uri="{FF2B5EF4-FFF2-40B4-BE49-F238E27FC236}">
                <a16:creationId xmlns:a16="http://schemas.microsoft.com/office/drawing/2014/main" id="{9DC17081-2840-F60D-1E70-D22119AAAFE2}"/>
              </a:ext>
            </a:extLst>
          </p:cNvPr>
          <p:cNvSpPr txBox="1">
            <a:spLocks/>
          </p:cNvSpPr>
          <p:nvPr/>
        </p:nvSpPr>
        <p:spPr>
          <a:xfrm>
            <a:off x="5917005" y="2277507"/>
            <a:ext cx="2835249" cy="1006866"/>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US" sz="2800" u="none" dirty="0"/>
              <a:t>material design</a:t>
            </a:r>
          </a:p>
        </p:txBody>
      </p:sp>
      <p:sp>
        <p:nvSpPr>
          <p:cNvPr id="4" name="Content Placeholder 12">
            <a:extLst>
              <a:ext uri="{FF2B5EF4-FFF2-40B4-BE49-F238E27FC236}">
                <a16:creationId xmlns:a16="http://schemas.microsoft.com/office/drawing/2014/main" id="{44AFBF4A-8371-ADE8-5BF4-7B638FEABC15}"/>
              </a:ext>
            </a:extLst>
          </p:cNvPr>
          <p:cNvSpPr txBox="1">
            <a:spLocks/>
          </p:cNvSpPr>
          <p:nvPr/>
        </p:nvSpPr>
        <p:spPr>
          <a:xfrm>
            <a:off x="5917007" y="4086117"/>
            <a:ext cx="2962295" cy="627724"/>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20000"/>
              </a:lnSpc>
              <a:buNone/>
            </a:pPr>
            <a:r>
              <a:rPr lang="en-US" sz="1400" dirty="0">
                <a:solidFill>
                  <a:srgbClr val="7030A0"/>
                </a:solidFill>
                <a:hlinkClick r:id="rId3">
                  <a:extLst>
                    <a:ext uri="{A12FA001-AC4F-418D-AE19-62706E023703}">
                      <ahyp:hlinkClr xmlns:ahyp="http://schemas.microsoft.com/office/drawing/2018/hyperlinkcolor" val="tx"/>
                    </a:ext>
                  </a:extLst>
                </a:hlinkClick>
              </a:rPr>
              <a:t>https://material.io/blog/migrating-material-3</a:t>
            </a:r>
            <a:endParaRPr lang="en-US" sz="1400" dirty="0">
              <a:solidFill>
                <a:srgbClr val="7030A0"/>
              </a:solidFill>
            </a:endParaRPr>
          </a:p>
        </p:txBody>
      </p:sp>
      <p:sp>
        <p:nvSpPr>
          <p:cNvPr id="5" name="Content Placeholder 12">
            <a:extLst>
              <a:ext uri="{FF2B5EF4-FFF2-40B4-BE49-F238E27FC236}">
                <a16:creationId xmlns:a16="http://schemas.microsoft.com/office/drawing/2014/main" id="{C17AC4BA-EA2D-964C-8FFB-7E74AC936123}"/>
              </a:ext>
            </a:extLst>
          </p:cNvPr>
          <p:cNvSpPr txBox="1">
            <a:spLocks/>
          </p:cNvSpPr>
          <p:nvPr/>
        </p:nvSpPr>
        <p:spPr>
          <a:xfrm>
            <a:off x="5917005" y="4917067"/>
            <a:ext cx="3065286" cy="752127"/>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20000"/>
              </a:lnSpc>
              <a:buNone/>
            </a:pPr>
            <a:r>
              <a:rPr lang="en-US" sz="1400" dirty="0">
                <a:solidFill>
                  <a:srgbClr val="7030A0"/>
                </a:solidFill>
                <a:hlinkClick r:id="rId4">
                  <a:extLst>
                    <a:ext uri="{A12FA001-AC4F-418D-AE19-62706E023703}">
                      <ahyp:hlinkClr xmlns:ahyp="http://schemas.microsoft.com/office/drawing/2018/hyperlinkcolor" val="tx"/>
                    </a:ext>
                  </a:extLst>
                </a:hlinkClick>
              </a:rPr>
              <a:t>https://m3.material.io/foundations/design-tokens/overview</a:t>
            </a:r>
            <a:r>
              <a:rPr lang="en-US" sz="1400" dirty="0">
                <a:solidFill>
                  <a:srgbClr val="7030A0"/>
                </a:solidFill>
              </a:rPr>
              <a:t> </a:t>
            </a:r>
          </a:p>
        </p:txBody>
      </p:sp>
      <p:sp>
        <p:nvSpPr>
          <p:cNvPr id="6" name="Content Placeholder 12">
            <a:extLst>
              <a:ext uri="{FF2B5EF4-FFF2-40B4-BE49-F238E27FC236}">
                <a16:creationId xmlns:a16="http://schemas.microsoft.com/office/drawing/2014/main" id="{F92DF3C4-4BC0-F335-2331-9C9135CFD699}"/>
              </a:ext>
            </a:extLst>
          </p:cNvPr>
          <p:cNvSpPr txBox="1">
            <a:spLocks/>
          </p:cNvSpPr>
          <p:nvPr/>
        </p:nvSpPr>
        <p:spPr>
          <a:xfrm>
            <a:off x="5917007" y="3432969"/>
            <a:ext cx="2962295" cy="504552"/>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20000"/>
              </a:lnSpc>
              <a:buNone/>
            </a:pPr>
            <a:r>
              <a:rPr lang="en-US" sz="1400" dirty="0">
                <a:solidFill>
                  <a:srgbClr val="7030A0"/>
                </a:solidFill>
                <a:hlinkClick r:id="rId5">
                  <a:extLst>
                    <a:ext uri="{A12FA001-AC4F-418D-AE19-62706E023703}">
                      <ahyp:hlinkClr xmlns:ahyp="http://schemas.microsoft.com/office/drawing/2018/hyperlinkcolor" val="tx"/>
                    </a:ext>
                  </a:extLst>
                </a:hlinkClick>
              </a:rPr>
              <a:t>https://material.io/</a:t>
            </a:r>
            <a:r>
              <a:rPr lang="en-US" sz="1400" dirty="0">
                <a:solidFill>
                  <a:srgbClr val="7030A0"/>
                </a:solidFill>
              </a:rPr>
              <a:t> </a:t>
            </a:r>
          </a:p>
        </p:txBody>
      </p:sp>
      <p:sp>
        <p:nvSpPr>
          <p:cNvPr id="7" name="Title 11">
            <a:extLst>
              <a:ext uri="{FF2B5EF4-FFF2-40B4-BE49-F238E27FC236}">
                <a16:creationId xmlns:a16="http://schemas.microsoft.com/office/drawing/2014/main" id="{18164B01-566D-61F7-6987-5F2F08B09606}"/>
              </a:ext>
            </a:extLst>
          </p:cNvPr>
          <p:cNvSpPr txBox="1">
            <a:spLocks/>
          </p:cNvSpPr>
          <p:nvPr/>
        </p:nvSpPr>
        <p:spPr>
          <a:xfrm>
            <a:off x="10442973" y="2277507"/>
            <a:ext cx="2835249" cy="1006866"/>
          </a:xfrm>
          <a:prstGeom prst="rect">
            <a:avLst/>
          </a:prstGeom>
        </p:spPr>
        <p:txBody>
          <a:bodyPr vert="horz" lIns="91440" tIns="45720" rIns="91440" bIns="45720" rtlCol="0" anchor="ctr">
            <a:normAutofit/>
          </a:bodyPr>
          <a:lstStyle>
            <a:lvl1pPr algn="l" defTabSz="1142817" rtl="0" eaLnBrk="1" latinLnBrk="0" hangingPunct="1">
              <a:lnSpc>
                <a:spcPct val="90000"/>
              </a:lnSpc>
              <a:spcBef>
                <a:spcPct val="0"/>
              </a:spcBef>
              <a:buNone/>
              <a:defRPr sz="3600" b="0" i="0" u="sng" kern="1200">
                <a:solidFill>
                  <a:schemeClr val="tx1"/>
                </a:solidFill>
                <a:latin typeface="Futura Next Book" panose="020B0502020204020303" pitchFamily="34" charset="77"/>
                <a:ea typeface="+mj-ea"/>
                <a:cs typeface="+mj-cs"/>
              </a:defRPr>
            </a:lvl1pPr>
          </a:lstStyle>
          <a:p>
            <a:r>
              <a:rPr lang="en-US" sz="2800" u="none" dirty="0"/>
              <a:t>others</a:t>
            </a:r>
          </a:p>
        </p:txBody>
      </p:sp>
      <p:sp>
        <p:nvSpPr>
          <p:cNvPr id="8" name="Content Placeholder 12">
            <a:extLst>
              <a:ext uri="{FF2B5EF4-FFF2-40B4-BE49-F238E27FC236}">
                <a16:creationId xmlns:a16="http://schemas.microsoft.com/office/drawing/2014/main" id="{1EAD9384-7243-2285-770F-36E0416C7303}"/>
              </a:ext>
            </a:extLst>
          </p:cNvPr>
          <p:cNvSpPr txBox="1">
            <a:spLocks/>
          </p:cNvSpPr>
          <p:nvPr/>
        </p:nvSpPr>
        <p:spPr>
          <a:xfrm>
            <a:off x="10442973" y="3432969"/>
            <a:ext cx="2960511" cy="794078"/>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20000"/>
              </a:lnSpc>
              <a:buNone/>
            </a:pPr>
            <a:r>
              <a:rPr lang="en-US" sz="1400" dirty="0">
                <a:solidFill>
                  <a:srgbClr val="7030A0"/>
                </a:solidFill>
                <a:hlinkClick r:id="rId6">
                  <a:extLst>
                    <a:ext uri="{A12FA001-AC4F-418D-AE19-62706E023703}">
                      <ahyp:hlinkClr xmlns:ahyp="http://schemas.microsoft.com/office/drawing/2018/hyperlinkcolor" val="tx"/>
                    </a:ext>
                  </a:extLst>
                </a:hlinkClick>
              </a:rPr>
              <a:t>https://www.uiguideline.com/components</a:t>
            </a:r>
            <a:r>
              <a:rPr lang="en-US" sz="1400" dirty="0">
                <a:solidFill>
                  <a:srgbClr val="7030A0"/>
                </a:solidFill>
              </a:rPr>
              <a:t> </a:t>
            </a:r>
          </a:p>
        </p:txBody>
      </p:sp>
      <p:sp>
        <p:nvSpPr>
          <p:cNvPr id="9" name="Content Placeholder 12">
            <a:extLst>
              <a:ext uri="{FF2B5EF4-FFF2-40B4-BE49-F238E27FC236}">
                <a16:creationId xmlns:a16="http://schemas.microsoft.com/office/drawing/2014/main" id="{690D5381-8889-AB42-954E-51E42811FBE4}"/>
              </a:ext>
            </a:extLst>
          </p:cNvPr>
          <p:cNvSpPr txBox="1">
            <a:spLocks/>
          </p:cNvSpPr>
          <p:nvPr/>
        </p:nvSpPr>
        <p:spPr>
          <a:xfrm>
            <a:off x="10442973" y="4252776"/>
            <a:ext cx="3747796" cy="794078"/>
          </a:xfrm>
          <a:prstGeom prst="rect">
            <a:avLst/>
          </a:prstGeom>
        </p:spPr>
        <p:txBody>
          <a:bodyPr vert="horz" lIns="91440" tIns="45720" rIns="91440" bIns="45720" rtlCol="0">
            <a:norm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20000"/>
              </a:lnSpc>
              <a:buNone/>
            </a:pPr>
            <a:r>
              <a:rPr lang="en-US" sz="1400" dirty="0">
                <a:solidFill>
                  <a:srgbClr val="7030A0"/>
                </a:solidFill>
                <a:hlinkClick r:id="rId7">
                  <a:extLst>
                    <a:ext uri="{A12FA001-AC4F-418D-AE19-62706E023703}">
                      <ahyp:hlinkClr xmlns:ahyp="http://schemas.microsoft.com/office/drawing/2018/hyperlinkcolor" val="tx"/>
                    </a:ext>
                  </a:extLst>
                </a:hlinkClick>
              </a:rPr>
              <a:t>https://renameit.design/</a:t>
            </a:r>
            <a:r>
              <a:rPr lang="en-US" sz="1400" dirty="0">
                <a:solidFill>
                  <a:srgbClr val="7030A0"/>
                </a:solidFill>
              </a:rPr>
              <a:t> </a:t>
            </a:r>
          </a:p>
        </p:txBody>
      </p:sp>
      <p:sp>
        <p:nvSpPr>
          <p:cNvPr id="10" name="Content Placeholder 12">
            <a:extLst>
              <a:ext uri="{FF2B5EF4-FFF2-40B4-BE49-F238E27FC236}">
                <a16:creationId xmlns:a16="http://schemas.microsoft.com/office/drawing/2014/main" id="{8DC648C2-32C0-E48C-2F83-67B591C7D22A}"/>
              </a:ext>
            </a:extLst>
          </p:cNvPr>
          <p:cNvSpPr txBox="1">
            <a:spLocks/>
          </p:cNvSpPr>
          <p:nvPr/>
        </p:nvSpPr>
        <p:spPr>
          <a:xfrm>
            <a:off x="10442973" y="4800268"/>
            <a:ext cx="3128648" cy="734929"/>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20000"/>
              </a:lnSpc>
              <a:buNone/>
            </a:pPr>
            <a:r>
              <a:rPr lang="en-US" sz="1400" dirty="0">
                <a:solidFill>
                  <a:srgbClr val="7030A0"/>
                </a:solidFill>
                <a:hlinkClick r:id="rId8">
                  <a:extLst>
                    <a:ext uri="{A12FA001-AC4F-418D-AE19-62706E023703}">
                      <ahyp:hlinkClr xmlns:ahyp="http://schemas.microsoft.com/office/drawing/2018/hyperlinkcolor" val="tx"/>
                    </a:ext>
                  </a:extLst>
                </a:hlinkClick>
              </a:rPr>
              <a:t>https://component.gallery/components/quote/</a:t>
            </a:r>
            <a:r>
              <a:rPr lang="en-US" sz="1400" dirty="0">
                <a:solidFill>
                  <a:srgbClr val="7030A0"/>
                </a:solidFill>
              </a:rPr>
              <a:t> </a:t>
            </a:r>
          </a:p>
        </p:txBody>
      </p:sp>
      <p:sp>
        <p:nvSpPr>
          <p:cNvPr id="14" name="Content Placeholder 12">
            <a:extLst>
              <a:ext uri="{FF2B5EF4-FFF2-40B4-BE49-F238E27FC236}">
                <a16:creationId xmlns:a16="http://schemas.microsoft.com/office/drawing/2014/main" id="{EB0D6A52-7186-B288-FE31-0178D7FD84B1}"/>
              </a:ext>
            </a:extLst>
          </p:cNvPr>
          <p:cNvSpPr txBox="1">
            <a:spLocks/>
          </p:cNvSpPr>
          <p:nvPr/>
        </p:nvSpPr>
        <p:spPr>
          <a:xfrm>
            <a:off x="10442973" y="5594346"/>
            <a:ext cx="3128648" cy="1033217"/>
          </a:xfrm>
          <a:prstGeom prst="rect">
            <a:avLst/>
          </a:prstGeom>
        </p:spPr>
        <p:txBody>
          <a:bodyPr vert="horz" lIns="91440" tIns="45720" rIns="91440" bIns="45720" rtlCol="0">
            <a:noAutofit/>
          </a:bodyPr>
          <a:lstStyle>
            <a:lvl1pPr marL="285704" indent="-285704" algn="l" defTabSz="1142817" rtl="0" eaLnBrk="1" latinLnBrk="0" hangingPunct="1">
              <a:lnSpc>
                <a:spcPct val="90000"/>
              </a:lnSpc>
              <a:spcBef>
                <a:spcPts val="1250"/>
              </a:spcBef>
              <a:buFont typeface="Arial" panose="020B0604020202020204" pitchFamily="34" charset="0"/>
              <a:buChar char="•"/>
              <a:defRPr sz="1800" b="0" i="0" kern="1200">
                <a:solidFill>
                  <a:schemeClr val="tx1"/>
                </a:solidFill>
                <a:latin typeface="Futura Next Book" panose="020B0502020204020303" pitchFamily="34" charset="77"/>
                <a:ea typeface="+mn-ea"/>
                <a:cs typeface="+mn-cs"/>
              </a:defRPr>
            </a:lvl1pPr>
            <a:lvl2pPr marL="857113" indent="-285704" algn="l" defTabSz="1142817" rtl="0" eaLnBrk="1" latinLnBrk="0" hangingPunct="1">
              <a:lnSpc>
                <a:spcPct val="90000"/>
              </a:lnSpc>
              <a:spcBef>
                <a:spcPts val="625"/>
              </a:spcBef>
              <a:buFont typeface="Arial" panose="020B0604020202020204" pitchFamily="34" charset="0"/>
              <a:buChar char="•"/>
              <a:defRPr sz="1600" b="0" i="0" kern="1200">
                <a:solidFill>
                  <a:schemeClr val="tx1"/>
                </a:solidFill>
                <a:latin typeface="Futura Next Book" panose="020B0502020204020303" pitchFamily="34" charset="77"/>
                <a:ea typeface="+mn-ea"/>
                <a:cs typeface="+mn-cs"/>
              </a:defRPr>
            </a:lvl2pPr>
            <a:lvl3pPr marL="1428521" indent="-285704" algn="l" defTabSz="1142817" rtl="0" eaLnBrk="1" latinLnBrk="0" hangingPunct="1">
              <a:lnSpc>
                <a:spcPct val="90000"/>
              </a:lnSpc>
              <a:spcBef>
                <a:spcPts val="625"/>
              </a:spcBef>
              <a:buFont typeface="Arial" panose="020B0604020202020204" pitchFamily="34" charset="0"/>
              <a:buChar char="•"/>
              <a:defRPr sz="1400" b="0" i="0" kern="1200">
                <a:solidFill>
                  <a:schemeClr val="tx1"/>
                </a:solidFill>
                <a:latin typeface="Futura Next Book" panose="020B0502020204020303" pitchFamily="34" charset="77"/>
                <a:ea typeface="+mn-ea"/>
                <a:cs typeface="+mn-cs"/>
              </a:defRPr>
            </a:lvl3pPr>
            <a:lvl4pPr marL="1999930"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4pPr>
            <a:lvl5pPr marL="2571339" indent="-285704" algn="l" defTabSz="1142817" rtl="0" eaLnBrk="1" latinLnBrk="0" hangingPunct="1">
              <a:lnSpc>
                <a:spcPct val="90000"/>
              </a:lnSpc>
              <a:spcBef>
                <a:spcPts val="625"/>
              </a:spcBef>
              <a:buFont typeface="Arial" panose="020B0604020202020204" pitchFamily="34" charset="0"/>
              <a:buChar char="•"/>
              <a:defRPr sz="1200" b="0" i="0" kern="1200">
                <a:solidFill>
                  <a:schemeClr val="tx1"/>
                </a:solidFill>
                <a:latin typeface="Futura Next Book" panose="020B0502020204020303" pitchFamily="34" charset="77"/>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pPr marL="0" indent="0">
              <a:lnSpc>
                <a:spcPct val="120000"/>
              </a:lnSpc>
              <a:buNone/>
            </a:pPr>
            <a:r>
              <a:rPr lang="en-US" sz="1400" dirty="0">
                <a:solidFill>
                  <a:srgbClr val="7030A0"/>
                </a:solidFill>
                <a:hlinkClick r:id="rId9">
                  <a:extLst>
                    <a:ext uri="{A12FA001-AC4F-418D-AE19-62706E023703}">
                      <ahyp:hlinkClr xmlns:ahyp="http://schemas.microsoft.com/office/drawing/2018/hyperlinkcolor" val="tx"/>
                    </a:ext>
                  </a:extLst>
                </a:hlinkClick>
              </a:rPr>
              <a:t>https://zeroheight.com/blog/how-to-organize-your-figma-files-for-your-design-system/</a:t>
            </a:r>
            <a:r>
              <a:rPr lang="en-US" sz="1400" dirty="0">
                <a:solidFill>
                  <a:srgbClr val="7030A0"/>
                </a:solidFill>
              </a:rPr>
              <a:t> </a:t>
            </a:r>
          </a:p>
        </p:txBody>
      </p:sp>
    </p:spTree>
    <p:extLst>
      <p:ext uri="{BB962C8B-B14F-4D97-AF65-F5344CB8AC3E}">
        <p14:creationId xmlns:p14="http://schemas.microsoft.com/office/powerpoint/2010/main" val="1456176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4B765B-405E-5BAF-4703-525A3CE65E88}"/>
              </a:ext>
            </a:extLst>
          </p:cNvPr>
          <p:cNvSpPr txBox="1"/>
          <p:nvPr/>
        </p:nvSpPr>
        <p:spPr>
          <a:xfrm>
            <a:off x="1187730" y="3369231"/>
            <a:ext cx="5715948" cy="1538563"/>
          </a:xfrm>
          <a:prstGeom prst="rect">
            <a:avLst/>
          </a:prstGeom>
          <a:noFill/>
        </p:spPr>
        <p:txBody>
          <a:bodyPr wrap="square" lIns="0" tIns="0" rIns="0" bIns="0" rtlCol="0">
            <a:spAutoFit/>
          </a:bodyPr>
          <a:lstStyle/>
          <a:p>
            <a:r>
              <a:rPr lang="en-US" sz="9998" u="sng" spc="-187" dirty="0">
                <a:solidFill>
                  <a:schemeClr val="bg1"/>
                </a:solidFill>
                <a:latin typeface="Futura Next Book" panose="020B0502020204020303" pitchFamily="34" charset="77"/>
              </a:rPr>
              <a:t>thank you</a:t>
            </a:r>
          </a:p>
        </p:txBody>
      </p:sp>
    </p:spTree>
    <p:extLst>
      <p:ext uri="{BB962C8B-B14F-4D97-AF65-F5344CB8AC3E}">
        <p14:creationId xmlns:p14="http://schemas.microsoft.com/office/powerpoint/2010/main" val="326800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a:xfrm>
            <a:off x="1047638" y="945223"/>
            <a:ext cx="4691425" cy="1430177"/>
          </a:xfrm>
        </p:spPr>
        <p:txBody>
          <a:bodyPr>
            <a:normAutofit/>
          </a:bodyPr>
          <a:lstStyle/>
          <a:p>
            <a:r>
              <a:rPr lang="en-US" dirty="0"/>
              <a:t>why we need design system?</a:t>
            </a:r>
          </a:p>
        </p:txBody>
      </p:sp>
      <p:sp>
        <p:nvSpPr>
          <p:cNvPr id="4" name="Text Placeholder 3">
            <a:extLst>
              <a:ext uri="{FF2B5EF4-FFF2-40B4-BE49-F238E27FC236}">
                <a16:creationId xmlns:a16="http://schemas.microsoft.com/office/drawing/2014/main" id="{96DDA4BE-B270-FB92-BF20-D14EC3C7D09D}"/>
              </a:ext>
            </a:extLst>
          </p:cNvPr>
          <p:cNvSpPr>
            <a:spLocks noGrp="1"/>
          </p:cNvSpPr>
          <p:nvPr>
            <p:ph type="body" sz="quarter" idx="13"/>
          </p:nvPr>
        </p:nvSpPr>
        <p:spPr>
          <a:xfrm>
            <a:off x="1047638" y="435591"/>
            <a:ext cx="6305661" cy="374707"/>
          </a:xfrm>
        </p:spPr>
        <p:txBody>
          <a:bodyPr/>
          <a:lstStyle/>
          <a:p>
            <a:r>
              <a:rPr lang="en-IN" dirty="0"/>
              <a:t>design systems - material design system and apple HIG</a:t>
            </a:r>
            <a:endParaRPr lang="en-US" dirty="0"/>
          </a:p>
        </p:txBody>
      </p:sp>
      <p:sp>
        <p:nvSpPr>
          <p:cNvPr id="20" name="TextBox 19">
            <a:extLst>
              <a:ext uri="{FF2B5EF4-FFF2-40B4-BE49-F238E27FC236}">
                <a16:creationId xmlns:a16="http://schemas.microsoft.com/office/drawing/2014/main" id="{BE7DC793-5982-9942-6F81-DECF74C19E52}"/>
              </a:ext>
            </a:extLst>
          </p:cNvPr>
          <p:cNvSpPr txBox="1"/>
          <p:nvPr/>
        </p:nvSpPr>
        <p:spPr>
          <a:xfrm>
            <a:off x="4775061" y="4665439"/>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21" name="Rounded Rectangle 20">
            <a:extLst>
              <a:ext uri="{FF2B5EF4-FFF2-40B4-BE49-F238E27FC236}">
                <a16:creationId xmlns:a16="http://schemas.microsoft.com/office/drawing/2014/main" id="{DF5D65BE-97C6-A8C4-009B-992D6FE0BE2F}"/>
              </a:ext>
            </a:extLst>
          </p:cNvPr>
          <p:cNvSpPr/>
          <p:nvPr/>
        </p:nvSpPr>
        <p:spPr>
          <a:xfrm>
            <a:off x="1138942" y="2862834"/>
            <a:ext cx="2376000" cy="3492000"/>
          </a:xfrm>
          <a:prstGeom prst="roundRect">
            <a:avLst>
              <a:gd name="adj" fmla="val 0"/>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22" name="TextBox 21">
            <a:extLst>
              <a:ext uri="{FF2B5EF4-FFF2-40B4-BE49-F238E27FC236}">
                <a16:creationId xmlns:a16="http://schemas.microsoft.com/office/drawing/2014/main" id="{30A978DC-A283-9E8E-E51F-20169E5BB5C3}"/>
              </a:ext>
            </a:extLst>
          </p:cNvPr>
          <p:cNvSpPr txBox="1"/>
          <p:nvPr/>
        </p:nvSpPr>
        <p:spPr>
          <a:xfrm>
            <a:off x="1335168" y="4977414"/>
            <a:ext cx="1882716" cy="985075"/>
          </a:xfrm>
          <a:prstGeom prst="rect">
            <a:avLst/>
          </a:prstGeom>
          <a:noFill/>
        </p:spPr>
        <p:txBody>
          <a:bodyPr wrap="square">
            <a:spAutoFit/>
          </a:bodyPr>
          <a:lstStyle/>
          <a:p>
            <a:pPr algn="ctr">
              <a:lnSpc>
                <a:spcPct val="120000"/>
              </a:lnSpc>
            </a:pPr>
            <a:r>
              <a:rPr lang="en-IN" sz="1600" dirty="0">
                <a:latin typeface="Futura Next Book" panose="020B0502020204020303" pitchFamily="34" charset="77"/>
              </a:rPr>
              <a:t>developer effort halted by design iteration</a:t>
            </a:r>
            <a:endParaRPr lang="en-IN" sz="1600" dirty="0">
              <a:solidFill>
                <a:schemeClr val="tx1">
                  <a:lumMod val="65000"/>
                  <a:lumOff val="35000"/>
                </a:schemeClr>
              </a:solidFill>
              <a:latin typeface="Futura Next Book" panose="020B0502020204020303" pitchFamily="34" charset="77"/>
            </a:endParaRPr>
          </a:p>
        </p:txBody>
      </p:sp>
      <p:sp>
        <p:nvSpPr>
          <p:cNvPr id="24" name="Rounded Rectangle 23">
            <a:extLst>
              <a:ext uri="{FF2B5EF4-FFF2-40B4-BE49-F238E27FC236}">
                <a16:creationId xmlns:a16="http://schemas.microsoft.com/office/drawing/2014/main" id="{29AE41AE-B14E-F0AD-7721-A0C9E95E5BBA}"/>
              </a:ext>
            </a:extLst>
          </p:cNvPr>
          <p:cNvSpPr/>
          <p:nvPr/>
        </p:nvSpPr>
        <p:spPr>
          <a:xfrm>
            <a:off x="6498852" y="2912261"/>
            <a:ext cx="2376000" cy="3492000"/>
          </a:xfrm>
          <a:prstGeom prst="roundRect">
            <a:avLst>
              <a:gd name="adj" fmla="val 0"/>
            </a:avLst>
          </a:prstGeom>
          <a:solidFill>
            <a:srgbClr val="F5C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25" name="Rounded Rectangle 24">
            <a:extLst>
              <a:ext uri="{FF2B5EF4-FFF2-40B4-BE49-F238E27FC236}">
                <a16:creationId xmlns:a16="http://schemas.microsoft.com/office/drawing/2014/main" id="{821894C7-5CDE-04D2-499B-88FD3A4411FF}"/>
              </a:ext>
            </a:extLst>
          </p:cNvPr>
          <p:cNvSpPr/>
          <p:nvPr/>
        </p:nvSpPr>
        <p:spPr>
          <a:xfrm>
            <a:off x="9251796" y="2542145"/>
            <a:ext cx="2376000" cy="3492000"/>
          </a:xfrm>
          <a:prstGeom prst="roundRect">
            <a:avLst>
              <a:gd name="adj" fmla="val 0"/>
            </a:avLst>
          </a:prstGeom>
          <a:solidFill>
            <a:srgbClr val="DFA8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26" name="TextBox 25">
            <a:extLst>
              <a:ext uri="{FF2B5EF4-FFF2-40B4-BE49-F238E27FC236}">
                <a16:creationId xmlns:a16="http://schemas.microsoft.com/office/drawing/2014/main" id="{A8BF68E7-6309-21C6-326E-E6510A6DC6B7}"/>
              </a:ext>
            </a:extLst>
          </p:cNvPr>
          <p:cNvSpPr txBox="1"/>
          <p:nvPr/>
        </p:nvSpPr>
        <p:spPr>
          <a:xfrm>
            <a:off x="6650327" y="5367312"/>
            <a:ext cx="1823155" cy="584775"/>
          </a:xfrm>
          <a:prstGeom prst="rect">
            <a:avLst/>
          </a:prstGeom>
          <a:noFill/>
        </p:spPr>
        <p:txBody>
          <a:bodyPr wrap="square">
            <a:spAutoFit/>
          </a:bodyPr>
          <a:lstStyle/>
          <a:p>
            <a:pPr algn="ctr"/>
            <a:r>
              <a:rPr lang="en-IN" sz="1600" dirty="0">
                <a:latin typeface="Futura Next Book" panose="020B0502020204020303" pitchFamily="34" charset="77"/>
              </a:rPr>
              <a:t>inconsistent design</a:t>
            </a:r>
          </a:p>
        </p:txBody>
      </p:sp>
      <p:sp>
        <p:nvSpPr>
          <p:cNvPr id="29" name="Rounded Rectangle 28">
            <a:extLst>
              <a:ext uri="{FF2B5EF4-FFF2-40B4-BE49-F238E27FC236}">
                <a16:creationId xmlns:a16="http://schemas.microsoft.com/office/drawing/2014/main" id="{4BCCB62C-2C53-5BF5-9C54-C05E9F04E92C}"/>
              </a:ext>
            </a:extLst>
          </p:cNvPr>
          <p:cNvSpPr/>
          <p:nvPr/>
        </p:nvSpPr>
        <p:spPr>
          <a:xfrm>
            <a:off x="3821790" y="3502781"/>
            <a:ext cx="2376000" cy="3492000"/>
          </a:xfrm>
          <a:prstGeom prst="roundRect">
            <a:avLst>
              <a:gd name="adj" fmla="val 0"/>
            </a:avLst>
          </a:prstGeom>
          <a:solidFill>
            <a:srgbClr val="FFAE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90000"/>
                </a:schemeClr>
              </a:solidFill>
            </a:endParaRPr>
          </a:p>
        </p:txBody>
      </p:sp>
      <p:sp>
        <p:nvSpPr>
          <p:cNvPr id="31" name="TextBox 30">
            <a:extLst>
              <a:ext uri="{FF2B5EF4-FFF2-40B4-BE49-F238E27FC236}">
                <a16:creationId xmlns:a16="http://schemas.microsoft.com/office/drawing/2014/main" id="{F7BA80A6-F096-2829-272F-C7FC8305D384}"/>
              </a:ext>
            </a:extLst>
          </p:cNvPr>
          <p:cNvSpPr txBox="1"/>
          <p:nvPr/>
        </p:nvSpPr>
        <p:spPr>
          <a:xfrm>
            <a:off x="3923774" y="5957832"/>
            <a:ext cx="2124232" cy="584775"/>
          </a:xfrm>
          <a:prstGeom prst="rect">
            <a:avLst/>
          </a:prstGeom>
          <a:noFill/>
        </p:spPr>
        <p:txBody>
          <a:bodyPr wrap="square">
            <a:spAutoFit/>
          </a:bodyPr>
          <a:lstStyle/>
          <a:p>
            <a:pPr algn="ctr"/>
            <a:r>
              <a:rPr lang="en-US" sz="1600" dirty="0">
                <a:latin typeface="Futura Next Book" panose="020B0502020204020303" pitchFamily="34" charset="77"/>
              </a:rPr>
              <a:t>poor product decisions </a:t>
            </a:r>
          </a:p>
        </p:txBody>
      </p:sp>
      <p:sp>
        <p:nvSpPr>
          <p:cNvPr id="32" name="TextBox 31">
            <a:extLst>
              <a:ext uri="{FF2B5EF4-FFF2-40B4-BE49-F238E27FC236}">
                <a16:creationId xmlns:a16="http://schemas.microsoft.com/office/drawing/2014/main" id="{782F4521-835B-7DD5-08E9-EE6DF6C71E5C}"/>
              </a:ext>
            </a:extLst>
          </p:cNvPr>
          <p:cNvSpPr txBox="1"/>
          <p:nvPr/>
        </p:nvSpPr>
        <p:spPr>
          <a:xfrm>
            <a:off x="9464085" y="4766206"/>
            <a:ext cx="1885206" cy="830997"/>
          </a:xfrm>
          <a:prstGeom prst="rect">
            <a:avLst/>
          </a:prstGeom>
          <a:noFill/>
        </p:spPr>
        <p:txBody>
          <a:bodyPr wrap="square">
            <a:spAutoFit/>
          </a:bodyPr>
          <a:lstStyle/>
          <a:p>
            <a:pPr algn="ctr"/>
            <a:r>
              <a:rPr lang="en-IN" sz="1600" dirty="0">
                <a:latin typeface="Futura Next Book" panose="020B0502020204020303" pitchFamily="34" charset="77"/>
              </a:rPr>
              <a:t>wasted time resolving recurring problems</a:t>
            </a:r>
          </a:p>
        </p:txBody>
      </p:sp>
      <p:sp>
        <p:nvSpPr>
          <p:cNvPr id="35" name="Rounded Rectangle 34">
            <a:extLst>
              <a:ext uri="{FF2B5EF4-FFF2-40B4-BE49-F238E27FC236}">
                <a16:creationId xmlns:a16="http://schemas.microsoft.com/office/drawing/2014/main" id="{E5088B73-CFFC-AE85-B097-5277E43546AA}"/>
              </a:ext>
            </a:extLst>
          </p:cNvPr>
          <p:cNvSpPr/>
          <p:nvPr/>
        </p:nvSpPr>
        <p:spPr>
          <a:xfrm>
            <a:off x="11960053" y="2912261"/>
            <a:ext cx="2376000" cy="3492000"/>
          </a:xfrm>
          <a:prstGeom prst="roundRect">
            <a:avLst>
              <a:gd name="adj"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20000"/>
                  <a:lumOff val="80000"/>
                </a:schemeClr>
              </a:solidFill>
            </a:endParaRPr>
          </a:p>
        </p:txBody>
      </p:sp>
      <p:sp>
        <p:nvSpPr>
          <p:cNvPr id="37" name="TextBox 36">
            <a:extLst>
              <a:ext uri="{FF2B5EF4-FFF2-40B4-BE49-F238E27FC236}">
                <a16:creationId xmlns:a16="http://schemas.microsoft.com/office/drawing/2014/main" id="{57BA51C9-612E-6F58-1ABF-90E6DCEEC24B}"/>
              </a:ext>
            </a:extLst>
          </p:cNvPr>
          <p:cNvSpPr txBox="1"/>
          <p:nvPr/>
        </p:nvSpPr>
        <p:spPr>
          <a:xfrm>
            <a:off x="12103338" y="5165689"/>
            <a:ext cx="2044259" cy="830997"/>
          </a:xfrm>
          <a:prstGeom prst="rect">
            <a:avLst/>
          </a:prstGeom>
          <a:noFill/>
        </p:spPr>
        <p:txBody>
          <a:bodyPr wrap="square">
            <a:spAutoFit/>
          </a:bodyPr>
          <a:lstStyle/>
          <a:p>
            <a:pPr algn="ctr"/>
            <a:r>
              <a:rPr lang="en-IN" sz="1600" dirty="0">
                <a:latin typeface="Futura Next Book" panose="020B0502020204020303" pitchFamily="34" charset="77"/>
              </a:rPr>
              <a:t>maintenance becomes a nightmare</a:t>
            </a:r>
          </a:p>
        </p:txBody>
      </p:sp>
      <p:pic>
        <p:nvPicPr>
          <p:cNvPr id="2" name="Picture 1">
            <a:extLst>
              <a:ext uri="{FF2B5EF4-FFF2-40B4-BE49-F238E27FC236}">
                <a16:creationId xmlns:a16="http://schemas.microsoft.com/office/drawing/2014/main" id="{4810F3A5-812E-B37C-4BCE-677BFB277CEF}"/>
              </a:ext>
            </a:extLst>
          </p:cNvPr>
          <p:cNvPicPr>
            <a:picLocks noChangeAspect="1"/>
          </p:cNvPicPr>
          <p:nvPr/>
        </p:nvPicPr>
        <p:blipFill>
          <a:blip r:embed="rId3"/>
          <a:stretch>
            <a:fillRect/>
          </a:stretch>
        </p:blipFill>
        <p:spPr>
          <a:xfrm>
            <a:off x="1776380" y="3302266"/>
            <a:ext cx="837255" cy="785643"/>
          </a:xfrm>
          <a:prstGeom prst="rect">
            <a:avLst/>
          </a:prstGeom>
        </p:spPr>
      </p:pic>
      <p:pic>
        <p:nvPicPr>
          <p:cNvPr id="6" name="Picture 5">
            <a:extLst>
              <a:ext uri="{FF2B5EF4-FFF2-40B4-BE49-F238E27FC236}">
                <a16:creationId xmlns:a16="http://schemas.microsoft.com/office/drawing/2014/main" id="{759BD01A-1490-6F53-1C3C-935B4B798716}"/>
              </a:ext>
            </a:extLst>
          </p:cNvPr>
          <p:cNvPicPr>
            <a:picLocks noChangeAspect="1"/>
          </p:cNvPicPr>
          <p:nvPr/>
        </p:nvPicPr>
        <p:blipFill>
          <a:blip r:embed="rId4"/>
          <a:stretch>
            <a:fillRect/>
          </a:stretch>
        </p:blipFill>
        <p:spPr>
          <a:xfrm>
            <a:off x="7178269" y="3349077"/>
            <a:ext cx="909735" cy="903237"/>
          </a:xfrm>
          <a:prstGeom prst="rect">
            <a:avLst/>
          </a:prstGeom>
        </p:spPr>
      </p:pic>
      <p:pic>
        <p:nvPicPr>
          <p:cNvPr id="7" name="Picture 6">
            <a:extLst>
              <a:ext uri="{FF2B5EF4-FFF2-40B4-BE49-F238E27FC236}">
                <a16:creationId xmlns:a16="http://schemas.microsoft.com/office/drawing/2014/main" id="{463C9394-7407-847B-4D61-3E441DC5004B}"/>
              </a:ext>
            </a:extLst>
          </p:cNvPr>
          <p:cNvPicPr>
            <a:picLocks noChangeAspect="1"/>
          </p:cNvPicPr>
          <p:nvPr/>
        </p:nvPicPr>
        <p:blipFill>
          <a:blip r:embed="rId5"/>
          <a:stretch>
            <a:fillRect/>
          </a:stretch>
        </p:blipFill>
        <p:spPr>
          <a:xfrm>
            <a:off x="12713941" y="3308615"/>
            <a:ext cx="868221" cy="958931"/>
          </a:xfrm>
          <a:prstGeom prst="rect">
            <a:avLst/>
          </a:prstGeom>
        </p:spPr>
      </p:pic>
      <p:pic>
        <p:nvPicPr>
          <p:cNvPr id="8" name="Picture 7">
            <a:extLst>
              <a:ext uri="{FF2B5EF4-FFF2-40B4-BE49-F238E27FC236}">
                <a16:creationId xmlns:a16="http://schemas.microsoft.com/office/drawing/2014/main" id="{B86AED1F-79D6-AD03-E4CB-1DC02CAA118F}"/>
              </a:ext>
            </a:extLst>
          </p:cNvPr>
          <p:cNvPicPr>
            <a:picLocks noChangeAspect="1"/>
          </p:cNvPicPr>
          <p:nvPr/>
        </p:nvPicPr>
        <p:blipFill>
          <a:blip r:embed="rId6"/>
          <a:stretch>
            <a:fillRect/>
          </a:stretch>
        </p:blipFill>
        <p:spPr>
          <a:xfrm>
            <a:off x="9943533" y="2940301"/>
            <a:ext cx="833796" cy="893781"/>
          </a:xfrm>
          <a:prstGeom prst="rect">
            <a:avLst/>
          </a:prstGeom>
        </p:spPr>
      </p:pic>
      <p:pic>
        <p:nvPicPr>
          <p:cNvPr id="5" name="Picture 4">
            <a:extLst>
              <a:ext uri="{FF2B5EF4-FFF2-40B4-BE49-F238E27FC236}">
                <a16:creationId xmlns:a16="http://schemas.microsoft.com/office/drawing/2014/main" id="{B65759B9-BBCA-32BA-EA66-52A11FF7A62F}"/>
              </a:ext>
            </a:extLst>
          </p:cNvPr>
          <p:cNvPicPr>
            <a:picLocks noChangeAspect="1"/>
          </p:cNvPicPr>
          <p:nvPr/>
        </p:nvPicPr>
        <p:blipFill>
          <a:blip r:embed="rId7"/>
          <a:stretch>
            <a:fillRect/>
          </a:stretch>
        </p:blipFill>
        <p:spPr>
          <a:xfrm>
            <a:off x="4365409" y="3911751"/>
            <a:ext cx="958931" cy="958931"/>
          </a:xfrm>
          <a:prstGeom prst="rect">
            <a:avLst/>
          </a:prstGeom>
        </p:spPr>
      </p:pic>
    </p:spTree>
    <p:extLst>
      <p:ext uri="{BB962C8B-B14F-4D97-AF65-F5344CB8AC3E}">
        <p14:creationId xmlns:p14="http://schemas.microsoft.com/office/powerpoint/2010/main" val="4095994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FD5C27B9-61FF-5AE5-9685-814BB84625D1}"/>
              </a:ext>
            </a:extLst>
          </p:cNvPr>
          <p:cNvSpPr txBox="1">
            <a:spLocks/>
          </p:cNvSpPr>
          <p:nvPr/>
        </p:nvSpPr>
        <p:spPr>
          <a:xfrm>
            <a:off x="1047638" y="435591"/>
            <a:ext cx="6939889" cy="288925"/>
          </a:xfrm>
          <a:prstGeom prst="rect">
            <a:avLst/>
          </a:prstGeom>
        </p:spPr>
        <p:txBody>
          <a:bodyPr vert="horz" lIns="91440" tIns="45720" rIns="91440" bIns="45720" rtlCol="0">
            <a:noAutofit/>
          </a:bodyPr>
          <a:lstStyle>
            <a:lvl1pPr marL="0" indent="0" algn="l" defTabSz="1142817" rtl="0" eaLnBrk="1" latinLnBrk="0" hangingPunct="1">
              <a:lnSpc>
                <a:spcPct val="90000"/>
              </a:lnSpc>
              <a:spcBef>
                <a:spcPts val="1250"/>
              </a:spcBef>
              <a:buFont typeface="Arial" panose="020B0604020202020204" pitchFamily="34" charset="0"/>
              <a:buNone/>
              <a:defRPr sz="1800" b="0" i="0" kern="1200">
                <a:solidFill>
                  <a:schemeClr val="tx1"/>
                </a:solidFill>
                <a:latin typeface="Futura Next Book" panose="020B0502020204020303" pitchFamily="34" charset="77"/>
                <a:ea typeface="+mn-ea"/>
                <a:cs typeface="+mn-cs"/>
              </a:defRPr>
            </a:lvl1pPr>
            <a:lvl2pPr marL="571409"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2pPr>
            <a:lvl3pPr marL="1142817"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3pPr>
            <a:lvl4pPr marL="1714226"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4pPr>
            <a:lvl5pPr marL="2285635" indent="0" algn="l" defTabSz="1142817" rtl="0" eaLnBrk="1" latinLnBrk="0" hangingPunct="1">
              <a:lnSpc>
                <a:spcPct val="90000"/>
              </a:lnSpc>
              <a:spcBef>
                <a:spcPts val="625"/>
              </a:spcBef>
              <a:buFont typeface="Arial" panose="020B0604020202020204" pitchFamily="34" charset="0"/>
              <a:buNone/>
              <a:defRPr sz="1800" kern="1200">
                <a:solidFill>
                  <a:schemeClr val="tx1"/>
                </a:solidFill>
                <a:latin typeface="+mn-lt"/>
                <a:ea typeface="+mn-ea"/>
                <a:cs typeface="+mn-cs"/>
              </a:defRPr>
            </a:lvl5pPr>
            <a:lvl6pPr marL="3142747"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156"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5564"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6973" indent="-285704" algn="l" defTabSz="1142817"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a:lstStyle>
          <a:p>
            <a:r>
              <a:rPr lang="en-IN" dirty="0">
                <a:solidFill>
                  <a:srgbClr val="7030A0"/>
                </a:solidFill>
              </a:rPr>
              <a:t>design systems - material design system and apple HIG</a:t>
            </a:r>
            <a:endParaRPr lang="en-US" dirty="0">
              <a:solidFill>
                <a:srgbClr val="7030A0"/>
              </a:solidFill>
            </a:endParaRPr>
          </a:p>
        </p:txBody>
      </p:sp>
      <p:sp>
        <p:nvSpPr>
          <p:cNvPr id="12" name="Title 23">
            <a:extLst>
              <a:ext uri="{FF2B5EF4-FFF2-40B4-BE49-F238E27FC236}">
                <a16:creationId xmlns:a16="http://schemas.microsoft.com/office/drawing/2014/main" id="{299B5AF1-19A0-7204-A24A-B36AF99934D8}"/>
              </a:ext>
            </a:extLst>
          </p:cNvPr>
          <p:cNvSpPr txBox="1">
            <a:spLocks/>
          </p:cNvSpPr>
          <p:nvPr/>
        </p:nvSpPr>
        <p:spPr>
          <a:xfrm>
            <a:off x="1047640" y="1097624"/>
            <a:ext cx="13143131" cy="1006866"/>
          </a:xfrm>
          <a:prstGeom prst="rect">
            <a:avLst/>
          </a:prstGeom>
        </p:spPr>
        <p:txBody>
          <a:bodyPr vert="horz" lIns="91440" tIns="45720" rIns="91440" bIns="45720" rtlCol="0" anchor="t">
            <a:normAutofit/>
          </a:bodyPr>
          <a:lstStyle>
            <a:lvl1pPr algn="l" defTabSz="1142817" rtl="0" eaLnBrk="1" latinLnBrk="0" hangingPunct="1">
              <a:lnSpc>
                <a:spcPct val="90000"/>
              </a:lnSpc>
              <a:spcBef>
                <a:spcPct val="0"/>
              </a:spcBef>
              <a:buNone/>
              <a:defRPr sz="6000" b="0" i="0" u="sng" kern="1200">
                <a:solidFill>
                  <a:schemeClr val="tx1"/>
                </a:solidFill>
                <a:latin typeface="Futura Next Book" panose="020B0502020204020303" pitchFamily="34" charset="77"/>
                <a:ea typeface="+mj-ea"/>
                <a:cs typeface="+mj-cs"/>
              </a:defRPr>
            </a:lvl1pPr>
          </a:lstStyle>
          <a:p>
            <a:r>
              <a:rPr lang="en-US" sz="3200" dirty="0"/>
              <a:t>problems of not having a design system</a:t>
            </a:r>
          </a:p>
        </p:txBody>
      </p:sp>
      <p:pic>
        <p:nvPicPr>
          <p:cNvPr id="2" name="Picture 1">
            <a:extLst>
              <a:ext uri="{FF2B5EF4-FFF2-40B4-BE49-F238E27FC236}">
                <a16:creationId xmlns:a16="http://schemas.microsoft.com/office/drawing/2014/main" id="{645837FC-D982-1097-89A3-F0C3FE928FA4}"/>
              </a:ext>
            </a:extLst>
          </p:cNvPr>
          <p:cNvPicPr>
            <a:picLocks noChangeAspect="1"/>
          </p:cNvPicPr>
          <p:nvPr/>
        </p:nvPicPr>
        <p:blipFill>
          <a:blip r:embed="rId3"/>
          <a:stretch>
            <a:fillRect/>
          </a:stretch>
        </p:blipFill>
        <p:spPr>
          <a:xfrm>
            <a:off x="1193006" y="3920722"/>
            <a:ext cx="1006866" cy="1006866"/>
          </a:xfrm>
          <a:prstGeom prst="rect">
            <a:avLst/>
          </a:prstGeom>
        </p:spPr>
      </p:pic>
      <p:sp>
        <p:nvSpPr>
          <p:cNvPr id="3" name="New Styles, Patterns, Ideas…">
            <a:extLst>
              <a:ext uri="{FF2B5EF4-FFF2-40B4-BE49-F238E27FC236}">
                <a16:creationId xmlns:a16="http://schemas.microsoft.com/office/drawing/2014/main" id="{5F4D5BC9-4AB9-16BF-3483-6042D91BD7FC}"/>
              </a:ext>
            </a:extLst>
          </p:cNvPr>
          <p:cNvSpPr txBox="1"/>
          <p:nvPr/>
        </p:nvSpPr>
        <p:spPr>
          <a:xfrm>
            <a:off x="2628105" y="6298299"/>
            <a:ext cx="1853842" cy="59503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584200">
              <a:lnSpc>
                <a:spcPct val="120000"/>
              </a:lnSpc>
              <a:defRPr sz="2000" i="1">
                <a:solidFill>
                  <a:srgbClr val="444444"/>
                </a:solidFill>
                <a:latin typeface="Proxima Nova Light"/>
                <a:ea typeface="Proxima Nova Light"/>
                <a:cs typeface="Proxima Nova Light"/>
                <a:sym typeface="Proxima Nova Light"/>
              </a:defRPr>
            </a:lvl1pPr>
          </a:lstStyle>
          <a:p>
            <a:pPr algn="ctr">
              <a:lnSpc>
                <a:spcPct val="100000"/>
              </a:lnSpc>
            </a:pPr>
            <a:r>
              <a:rPr lang="en-IN" sz="1600" i="0" dirty="0">
                <a:solidFill>
                  <a:schemeClr val="tx1">
                    <a:lumMod val="95000"/>
                    <a:lumOff val="5000"/>
                  </a:schemeClr>
                </a:solidFill>
                <a:latin typeface="Futura Next Book" panose="020B0502020204020303" pitchFamily="34" charset="77"/>
              </a:rPr>
              <a:t>new styles, patterns, ideas…</a:t>
            </a:r>
          </a:p>
        </p:txBody>
      </p:sp>
      <p:pic>
        <p:nvPicPr>
          <p:cNvPr id="8" name="Picture 7">
            <a:extLst>
              <a:ext uri="{FF2B5EF4-FFF2-40B4-BE49-F238E27FC236}">
                <a16:creationId xmlns:a16="http://schemas.microsoft.com/office/drawing/2014/main" id="{33867CB6-C3F4-0F24-4CD3-1891AD6F3982}"/>
              </a:ext>
            </a:extLst>
          </p:cNvPr>
          <p:cNvPicPr>
            <a:picLocks noChangeAspect="1"/>
          </p:cNvPicPr>
          <p:nvPr/>
        </p:nvPicPr>
        <p:blipFill>
          <a:blip r:embed="rId4"/>
          <a:stretch>
            <a:fillRect/>
          </a:stretch>
        </p:blipFill>
        <p:spPr>
          <a:xfrm>
            <a:off x="2628105" y="2825976"/>
            <a:ext cx="10223968" cy="2971799"/>
          </a:xfrm>
          <a:prstGeom prst="rect">
            <a:avLst/>
          </a:prstGeom>
        </p:spPr>
      </p:pic>
      <p:sp>
        <p:nvSpPr>
          <p:cNvPr id="13" name="New Styles, Patterns, Ideas…">
            <a:extLst>
              <a:ext uri="{FF2B5EF4-FFF2-40B4-BE49-F238E27FC236}">
                <a16:creationId xmlns:a16="http://schemas.microsoft.com/office/drawing/2014/main" id="{72570638-550F-3714-F3DE-B82CB6AB9215}"/>
              </a:ext>
            </a:extLst>
          </p:cNvPr>
          <p:cNvSpPr txBox="1"/>
          <p:nvPr/>
        </p:nvSpPr>
        <p:spPr>
          <a:xfrm>
            <a:off x="7619205" y="6298299"/>
            <a:ext cx="1853842" cy="59503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584200">
              <a:lnSpc>
                <a:spcPct val="120000"/>
              </a:lnSpc>
              <a:defRPr sz="2000" i="1">
                <a:solidFill>
                  <a:srgbClr val="444444"/>
                </a:solidFill>
                <a:latin typeface="Proxima Nova Light"/>
                <a:ea typeface="Proxima Nova Light"/>
                <a:cs typeface="Proxima Nova Light"/>
                <a:sym typeface="Proxima Nova Light"/>
              </a:defRPr>
            </a:lvl1pPr>
          </a:lstStyle>
          <a:p>
            <a:pPr algn="ctr">
              <a:lnSpc>
                <a:spcPct val="100000"/>
              </a:lnSpc>
            </a:pPr>
            <a:r>
              <a:rPr lang="en-IN" sz="1600" i="0" dirty="0">
                <a:solidFill>
                  <a:schemeClr val="tx1">
                    <a:lumMod val="95000"/>
                    <a:lumOff val="5000"/>
                  </a:schemeClr>
                </a:solidFill>
                <a:latin typeface="Futura Next Book" panose="020B0502020204020303" pitchFamily="34" charset="77"/>
              </a:rPr>
              <a:t>new styles, patterns, ideas…</a:t>
            </a:r>
          </a:p>
        </p:txBody>
      </p:sp>
      <p:sp>
        <p:nvSpPr>
          <p:cNvPr id="16" name="New Styles, Patterns, Ideas…">
            <a:extLst>
              <a:ext uri="{FF2B5EF4-FFF2-40B4-BE49-F238E27FC236}">
                <a16:creationId xmlns:a16="http://schemas.microsoft.com/office/drawing/2014/main" id="{C97FF99F-64FF-85AB-F4CB-55514CEF38B3}"/>
              </a:ext>
            </a:extLst>
          </p:cNvPr>
          <p:cNvSpPr txBox="1"/>
          <p:nvPr/>
        </p:nvSpPr>
        <p:spPr>
          <a:xfrm>
            <a:off x="5015705" y="3973909"/>
            <a:ext cx="1853842" cy="59503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584200">
              <a:lnSpc>
                <a:spcPct val="120000"/>
              </a:lnSpc>
              <a:defRPr sz="2000" i="1">
                <a:solidFill>
                  <a:srgbClr val="444444"/>
                </a:solidFill>
                <a:latin typeface="Proxima Nova Light"/>
                <a:ea typeface="Proxima Nova Light"/>
                <a:cs typeface="Proxima Nova Light"/>
                <a:sym typeface="Proxima Nova Light"/>
              </a:defRPr>
            </a:lvl1pPr>
          </a:lstStyle>
          <a:p>
            <a:pPr algn="ctr">
              <a:lnSpc>
                <a:spcPct val="100000"/>
              </a:lnSpc>
            </a:pPr>
            <a:r>
              <a:rPr lang="en-IN" sz="1600" i="0" dirty="0">
                <a:solidFill>
                  <a:schemeClr val="tx1">
                    <a:lumMod val="95000"/>
                    <a:lumOff val="5000"/>
                  </a:schemeClr>
                </a:solidFill>
                <a:latin typeface="Futura Next Book" panose="020B0502020204020303" pitchFamily="34" charset="77"/>
              </a:rPr>
              <a:t>new styles, patterns, ideas…</a:t>
            </a:r>
          </a:p>
        </p:txBody>
      </p:sp>
      <p:pic>
        <p:nvPicPr>
          <p:cNvPr id="18" name="Picture 17">
            <a:extLst>
              <a:ext uri="{FF2B5EF4-FFF2-40B4-BE49-F238E27FC236}">
                <a16:creationId xmlns:a16="http://schemas.microsoft.com/office/drawing/2014/main" id="{C1F55678-D787-0138-D0A2-B6193ABD1957}"/>
              </a:ext>
            </a:extLst>
          </p:cNvPr>
          <p:cNvPicPr>
            <a:picLocks noChangeAspect="1"/>
          </p:cNvPicPr>
          <p:nvPr/>
        </p:nvPicPr>
        <p:blipFill>
          <a:blip r:embed="rId5"/>
          <a:stretch>
            <a:fillRect/>
          </a:stretch>
        </p:blipFill>
        <p:spPr>
          <a:xfrm>
            <a:off x="13280306" y="3802318"/>
            <a:ext cx="996119" cy="996119"/>
          </a:xfrm>
          <a:prstGeom prst="rect">
            <a:avLst/>
          </a:prstGeom>
        </p:spPr>
      </p:pic>
      <p:sp>
        <p:nvSpPr>
          <p:cNvPr id="20" name="TextBox 19">
            <a:extLst>
              <a:ext uri="{FF2B5EF4-FFF2-40B4-BE49-F238E27FC236}">
                <a16:creationId xmlns:a16="http://schemas.microsoft.com/office/drawing/2014/main" id="{37581487-4FE4-E0B6-CD0A-BCEC0EA5C4A5}"/>
              </a:ext>
            </a:extLst>
          </p:cNvPr>
          <p:cNvSpPr txBox="1"/>
          <p:nvPr/>
        </p:nvSpPr>
        <p:spPr>
          <a:xfrm>
            <a:off x="12428450" y="5018851"/>
            <a:ext cx="2601409" cy="584775"/>
          </a:xfrm>
          <a:prstGeom prst="rect">
            <a:avLst/>
          </a:prstGeom>
          <a:noFill/>
        </p:spPr>
        <p:txBody>
          <a:bodyPr wrap="square">
            <a:spAutoFit/>
          </a:bodyPr>
          <a:lstStyle/>
          <a:p>
            <a:pPr algn="ctr"/>
            <a:r>
              <a:rPr lang="en-IN" sz="1600" b="1" i="0" dirty="0" err="1">
                <a:latin typeface="Futura Next Book" panose="020B0502020204020303" pitchFamily="34" charset="77"/>
              </a:rPr>
              <a:t>frankenstein</a:t>
            </a:r>
            <a:endParaRPr lang="en-IN" sz="1600" b="1" i="0" dirty="0">
              <a:latin typeface="Futura Next Book" panose="020B0502020204020303" pitchFamily="34" charset="77"/>
            </a:endParaRPr>
          </a:p>
          <a:p>
            <a:pPr algn="ctr"/>
            <a:r>
              <a:rPr lang="en-IN" sz="1600" b="1" i="0" dirty="0">
                <a:latin typeface="Futura Next Book" panose="020B0502020204020303" pitchFamily="34" charset="77"/>
              </a:rPr>
              <a:t>product launch</a:t>
            </a:r>
          </a:p>
        </p:txBody>
      </p:sp>
      <p:pic>
        <p:nvPicPr>
          <p:cNvPr id="7" name="Picture 6">
            <a:extLst>
              <a:ext uri="{FF2B5EF4-FFF2-40B4-BE49-F238E27FC236}">
                <a16:creationId xmlns:a16="http://schemas.microsoft.com/office/drawing/2014/main" id="{6560ECF3-BF3B-E6AF-156E-FC266F1E0677}"/>
              </a:ext>
            </a:extLst>
          </p:cNvPr>
          <p:cNvPicPr>
            <a:picLocks noChangeAspect="1"/>
          </p:cNvPicPr>
          <p:nvPr/>
        </p:nvPicPr>
        <p:blipFill>
          <a:blip r:embed="rId6"/>
          <a:stretch>
            <a:fillRect/>
          </a:stretch>
        </p:blipFill>
        <p:spPr>
          <a:xfrm>
            <a:off x="3068889" y="5342022"/>
            <a:ext cx="843739" cy="791006"/>
          </a:xfrm>
          <a:prstGeom prst="rect">
            <a:avLst/>
          </a:prstGeom>
        </p:spPr>
      </p:pic>
      <p:pic>
        <p:nvPicPr>
          <p:cNvPr id="9" name="Picture 8">
            <a:extLst>
              <a:ext uri="{FF2B5EF4-FFF2-40B4-BE49-F238E27FC236}">
                <a16:creationId xmlns:a16="http://schemas.microsoft.com/office/drawing/2014/main" id="{14EFB7FC-D32F-9B82-791D-E88B5287A5D4}"/>
              </a:ext>
            </a:extLst>
          </p:cNvPr>
          <p:cNvPicPr>
            <a:picLocks noChangeAspect="1"/>
          </p:cNvPicPr>
          <p:nvPr/>
        </p:nvPicPr>
        <p:blipFill>
          <a:blip r:embed="rId6"/>
          <a:stretch>
            <a:fillRect/>
          </a:stretch>
        </p:blipFill>
        <p:spPr>
          <a:xfrm>
            <a:off x="8124256" y="5341075"/>
            <a:ext cx="843739" cy="791006"/>
          </a:xfrm>
          <a:prstGeom prst="rect">
            <a:avLst/>
          </a:prstGeom>
        </p:spPr>
      </p:pic>
      <p:pic>
        <p:nvPicPr>
          <p:cNvPr id="21" name="Picture 20">
            <a:extLst>
              <a:ext uri="{FF2B5EF4-FFF2-40B4-BE49-F238E27FC236}">
                <a16:creationId xmlns:a16="http://schemas.microsoft.com/office/drawing/2014/main" id="{005F1B28-A509-20E6-26EA-3FE73EB9FEFF}"/>
              </a:ext>
            </a:extLst>
          </p:cNvPr>
          <p:cNvPicPr>
            <a:picLocks noChangeAspect="1"/>
          </p:cNvPicPr>
          <p:nvPr/>
        </p:nvPicPr>
        <p:blipFill>
          <a:blip r:embed="rId7"/>
          <a:stretch>
            <a:fillRect/>
          </a:stretch>
        </p:blipFill>
        <p:spPr>
          <a:xfrm>
            <a:off x="5498974" y="3081539"/>
            <a:ext cx="816498" cy="783692"/>
          </a:xfrm>
          <a:prstGeom prst="rect">
            <a:avLst/>
          </a:prstGeom>
        </p:spPr>
      </p:pic>
    </p:spTree>
    <p:extLst>
      <p:ext uri="{BB962C8B-B14F-4D97-AF65-F5344CB8AC3E}">
        <p14:creationId xmlns:p14="http://schemas.microsoft.com/office/powerpoint/2010/main" val="225795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3F5F-FB82-22F5-68F0-1C0AE30AB255}"/>
              </a:ext>
            </a:extLst>
          </p:cNvPr>
          <p:cNvSpPr>
            <a:spLocks noGrp="1"/>
          </p:cNvSpPr>
          <p:nvPr>
            <p:ph type="title"/>
          </p:nvPr>
        </p:nvSpPr>
        <p:spPr>
          <a:xfrm>
            <a:off x="1105515" y="2462804"/>
            <a:ext cx="9966068" cy="3645304"/>
          </a:xfrm>
        </p:spPr>
        <p:txBody>
          <a:bodyPr>
            <a:noAutofit/>
          </a:bodyPr>
          <a:lstStyle/>
          <a:p>
            <a:r>
              <a:rPr lang="en-IN" sz="10000" dirty="0"/>
              <a:t>what is    </a:t>
            </a:r>
            <a:r>
              <a:rPr lang="en-IN" sz="10000" dirty="0">
                <a:solidFill>
                  <a:srgbClr val="F5C5A4"/>
                </a:solidFill>
              </a:rPr>
              <a:t>design system?</a:t>
            </a:r>
            <a:endParaRPr lang="en-US" sz="10000" dirty="0">
              <a:solidFill>
                <a:srgbClr val="F5C5A4"/>
              </a:solidFill>
            </a:endParaRPr>
          </a:p>
        </p:txBody>
      </p:sp>
      <p:pic>
        <p:nvPicPr>
          <p:cNvPr id="4" name="Picture 3">
            <a:extLst>
              <a:ext uri="{FF2B5EF4-FFF2-40B4-BE49-F238E27FC236}">
                <a16:creationId xmlns:a16="http://schemas.microsoft.com/office/drawing/2014/main" id="{9668CD34-4778-17CA-2987-47F8E6BC6C9B}"/>
              </a:ext>
            </a:extLst>
          </p:cNvPr>
          <p:cNvPicPr>
            <a:picLocks noChangeAspect="1"/>
          </p:cNvPicPr>
          <p:nvPr/>
        </p:nvPicPr>
        <p:blipFill>
          <a:blip r:embed="rId2"/>
          <a:stretch>
            <a:fillRect/>
          </a:stretch>
        </p:blipFill>
        <p:spPr>
          <a:xfrm>
            <a:off x="5700665" y="4330574"/>
            <a:ext cx="1533513" cy="1533513"/>
          </a:xfrm>
          <a:prstGeom prst="rect">
            <a:avLst/>
          </a:prstGeom>
        </p:spPr>
      </p:pic>
      <p:pic>
        <p:nvPicPr>
          <p:cNvPr id="5" name="Picture 4">
            <a:extLst>
              <a:ext uri="{FF2B5EF4-FFF2-40B4-BE49-F238E27FC236}">
                <a16:creationId xmlns:a16="http://schemas.microsoft.com/office/drawing/2014/main" id="{7988810B-02BB-0102-306B-95F99F5B9E66}"/>
              </a:ext>
            </a:extLst>
          </p:cNvPr>
          <p:cNvPicPr>
            <a:picLocks noChangeAspect="1"/>
          </p:cNvPicPr>
          <p:nvPr/>
        </p:nvPicPr>
        <p:blipFill>
          <a:blip r:embed="rId3"/>
          <a:stretch>
            <a:fillRect/>
          </a:stretch>
        </p:blipFill>
        <p:spPr>
          <a:xfrm>
            <a:off x="5218986" y="2553041"/>
            <a:ext cx="1515886" cy="1533513"/>
          </a:xfrm>
          <a:prstGeom prst="rect">
            <a:avLst/>
          </a:prstGeom>
        </p:spPr>
      </p:pic>
    </p:spTree>
    <p:extLst>
      <p:ext uri="{BB962C8B-B14F-4D97-AF65-F5344CB8AC3E}">
        <p14:creationId xmlns:p14="http://schemas.microsoft.com/office/powerpoint/2010/main" val="287388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10F5B9-8434-3989-29BE-BACD1A81D90C}"/>
              </a:ext>
            </a:extLst>
          </p:cNvPr>
          <p:cNvSpPr>
            <a:spLocks noGrp="1"/>
          </p:cNvSpPr>
          <p:nvPr>
            <p:ph type="title"/>
          </p:nvPr>
        </p:nvSpPr>
        <p:spPr/>
        <p:txBody>
          <a:bodyPr>
            <a:normAutofit/>
          </a:bodyPr>
          <a:lstStyle/>
          <a:p>
            <a:r>
              <a:rPr lang="en-US" dirty="0"/>
              <a:t>what is design system</a:t>
            </a:r>
          </a:p>
        </p:txBody>
      </p:sp>
      <p:sp>
        <p:nvSpPr>
          <p:cNvPr id="14" name="TextBox 13">
            <a:extLst>
              <a:ext uri="{FF2B5EF4-FFF2-40B4-BE49-F238E27FC236}">
                <a16:creationId xmlns:a16="http://schemas.microsoft.com/office/drawing/2014/main" id="{42FFAD68-6EE4-ABBB-BCAB-6B0200B1FD07}"/>
              </a:ext>
            </a:extLst>
          </p:cNvPr>
          <p:cNvSpPr txBox="1"/>
          <p:nvPr/>
        </p:nvSpPr>
        <p:spPr>
          <a:xfrm>
            <a:off x="5549558" y="4200056"/>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4" name="Text Placeholder 3">
            <a:extLst>
              <a:ext uri="{FF2B5EF4-FFF2-40B4-BE49-F238E27FC236}">
                <a16:creationId xmlns:a16="http://schemas.microsoft.com/office/drawing/2014/main" id="{96DDA4BE-B270-FB92-BF20-D14EC3C7D09D}"/>
              </a:ext>
            </a:extLst>
          </p:cNvPr>
          <p:cNvSpPr>
            <a:spLocks noGrp="1"/>
          </p:cNvSpPr>
          <p:nvPr>
            <p:ph type="body" sz="quarter" idx="13"/>
          </p:nvPr>
        </p:nvSpPr>
        <p:spPr>
          <a:xfrm>
            <a:off x="1047638" y="435591"/>
            <a:ext cx="6571567" cy="288925"/>
          </a:xfrm>
        </p:spPr>
        <p:txBody>
          <a:bodyPr/>
          <a:lstStyle/>
          <a:p>
            <a:r>
              <a:rPr lang="en-IN" dirty="0"/>
              <a:t>design systems - material design system and apple HIG</a:t>
            </a:r>
            <a:endParaRPr lang="en-US" dirty="0"/>
          </a:p>
        </p:txBody>
      </p:sp>
      <p:sp>
        <p:nvSpPr>
          <p:cNvPr id="18" name="Rounded Rectangle 17">
            <a:extLst>
              <a:ext uri="{FF2B5EF4-FFF2-40B4-BE49-F238E27FC236}">
                <a16:creationId xmlns:a16="http://schemas.microsoft.com/office/drawing/2014/main" id="{BC729385-786E-6D2F-C198-95CFC26278CB}"/>
              </a:ext>
            </a:extLst>
          </p:cNvPr>
          <p:cNvSpPr/>
          <p:nvPr/>
        </p:nvSpPr>
        <p:spPr>
          <a:xfrm>
            <a:off x="1140235" y="2253821"/>
            <a:ext cx="3964200" cy="4581684"/>
          </a:xfrm>
          <a:prstGeom prst="roundRect">
            <a:avLst>
              <a:gd name="adj" fmla="val 0"/>
            </a:avLst>
          </a:prstGeom>
          <a:solidFill>
            <a:srgbClr val="FFE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19" name="TextBox 18">
            <a:extLst>
              <a:ext uri="{FF2B5EF4-FFF2-40B4-BE49-F238E27FC236}">
                <a16:creationId xmlns:a16="http://schemas.microsoft.com/office/drawing/2014/main" id="{309D1874-F3A7-450C-2FC0-EA06F97B2580}"/>
              </a:ext>
            </a:extLst>
          </p:cNvPr>
          <p:cNvSpPr txBox="1"/>
          <p:nvPr/>
        </p:nvSpPr>
        <p:spPr>
          <a:xfrm>
            <a:off x="1550808" y="4667945"/>
            <a:ext cx="2076934" cy="707886"/>
          </a:xfrm>
          <a:prstGeom prst="rect">
            <a:avLst/>
          </a:prstGeom>
          <a:noFill/>
        </p:spPr>
        <p:txBody>
          <a:bodyPr wrap="square">
            <a:spAutoFit/>
          </a:bodyPr>
          <a:lstStyle/>
          <a:p>
            <a:r>
              <a:rPr lang="en-IN" sz="2000" dirty="0">
                <a:latin typeface="FUTURANEXT-MEDIUM" panose="020B0602020204020303" pitchFamily="34" charset="77"/>
              </a:rPr>
              <a:t>a single source of truth </a:t>
            </a:r>
          </a:p>
        </p:txBody>
      </p:sp>
      <p:sp>
        <p:nvSpPr>
          <p:cNvPr id="23" name="Rounded Rectangle 22">
            <a:extLst>
              <a:ext uri="{FF2B5EF4-FFF2-40B4-BE49-F238E27FC236}">
                <a16:creationId xmlns:a16="http://schemas.microsoft.com/office/drawing/2014/main" id="{D9909546-2D7A-F66B-1627-B6FC71D792A8}"/>
              </a:ext>
            </a:extLst>
          </p:cNvPr>
          <p:cNvSpPr/>
          <p:nvPr/>
        </p:nvSpPr>
        <p:spPr>
          <a:xfrm>
            <a:off x="5682739" y="2253821"/>
            <a:ext cx="3964200" cy="4581684"/>
          </a:xfrm>
          <a:prstGeom prst="roundRect">
            <a:avLst>
              <a:gd name="adj"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31" name="TextBox 30">
            <a:extLst>
              <a:ext uri="{FF2B5EF4-FFF2-40B4-BE49-F238E27FC236}">
                <a16:creationId xmlns:a16="http://schemas.microsoft.com/office/drawing/2014/main" id="{C1085AE3-916F-12E8-D1E5-6B24CD62F7C1}"/>
              </a:ext>
            </a:extLst>
          </p:cNvPr>
          <p:cNvSpPr txBox="1"/>
          <p:nvPr/>
        </p:nvSpPr>
        <p:spPr>
          <a:xfrm>
            <a:off x="8209230" y="4200056"/>
            <a:ext cx="0" cy="0"/>
          </a:xfrm>
          <a:prstGeom prst="rect">
            <a:avLst/>
          </a:prstGeom>
        </p:spPr>
        <p:txBody>
          <a:bodyPr vert="horz" wrap="none" lIns="91440" tIns="45720" rIns="91440" bIns="45720" rtlCol="0" anchor="ctr">
            <a:normAutofit fontScale="25000" lnSpcReduction="20000"/>
          </a:bodyPr>
          <a:lstStyle/>
          <a:p>
            <a:pPr algn="l"/>
            <a:endParaRPr lang="en-US" sz="1600" b="0" i="0" dirty="0">
              <a:latin typeface="Futura Next Book" panose="020B0502020204020303" pitchFamily="34" charset="77"/>
            </a:endParaRPr>
          </a:p>
        </p:txBody>
      </p:sp>
      <p:sp>
        <p:nvSpPr>
          <p:cNvPr id="32" name="Rounded Rectangle 31">
            <a:extLst>
              <a:ext uri="{FF2B5EF4-FFF2-40B4-BE49-F238E27FC236}">
                <a16:creationId xmlns:a16="http://schemas.microsoft.com/office/drawing/2014/main" id="{5163820F-BB11-7F7B-772A-BDBE1E657952}"/>
              </a:ext>
            </a:extLst>
          </p:cNvPr>
          <p:cNvSpPr/>
          <p:nvPr/>
        </p:nvSpPr>
        <p:spPr>
          <a:xfrm>
            <a:off x="10351265" y="2253821"/>
            <a:ext cx="3964200" cy="4581684"/>
          </a:xfrm>
          <a:prstGeom prst="roundRect">
            <a:avLst>
              <a:gd name="adj" fmla="val 0"/>
            </a:avLst>
          </a:prstGeom>
          <a:solidFill>
            <a:srgbClr val="FFAE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90000"/>
                </a:schemeClr>
              </a:solidFill>
            </a:endParaRPr>
          </a:p>
        </p:txBody>
      </p:sp>
      <p:sp>
        <p:nvSpPr>
          <p:cNvPr id="7" name="TextBox 6">
            <a:extLst>
              <a:ext uri="{FF2B5EF4-FFF2-40B4-BE49-F238E27FC236}">
                <a16:creationId xmlns:a16="http://schemas.microsoft.com/office/drawing/2014/main" id="{940F8234-FF79-1CBF-234E-8CB2FACA53A1}"/>
              </a:ext>
            </a:extLst>
          </p:cNvPr>
          <p:cNvSpPr txBox="1"/>
          <p:nvPr/>
        </p:nvSpPr>
        <p:spPr>
          <a:xfrm>
            <a:off x="1550807" y="5473177"/>
            <a:ext cx="3289047" cy="584775"/>
          </a:xfrm>
          <a:prstGeom prst="rect">
            <a:avLst/>
          </a:prstGeom>
          <a:noFill/>
        </p:spPr>
        <p:txBody>
          <a:bodyPr wrap="square">
            <a:spAutoFit/>
          </a:bodyPr>
          <a:lstStyle/>
          <a:p>
            <a:r>
              <a:rPr lang="en-IN" sz="1600" dirty="0">
                <a:latin typeface="Futura Next Book" panose="020B0502020204020303" pitchFamily="34" charset="77"/>
              </a:rPr>
              <a:t>unites the team around a common visual language. </a:t>
            </a:r>
          </a:p>
        </p:txBody>
      </p:sp>
      <p:pic>
        <p:nvPicPr>
          <p:cNvPr id="8" name="Picture 7">
            <a:extLst>
              <a:ext uri="{FF2B5EF4-FFF2-40B4-BE49-F238E27FC236}">
                <a16:creationId xmlns:a16="http://schemas.microsoft.com/office/drawing/2014/main" id="{B3C22865-7B57-206A-B511-8519494D4A98}"/>
              </a:ext>
            </a:extLst>
          </p:cNvPr>
          <p:cNvPicPr>
            <a:picLocks noChangeAspect="1"/>
          </p:cNvPicPr>
          <p:nvPr/>
        </p:nvPicPr>
        <p:blipFill>
          <a:blip r:embed="rId3"/>
          <a:stretch>
            <a:fillRect/>
          </a:stretch>
        </p:blipFill>
        <p:spPr>
          <a:xfrm>
            <a:off x="1577561" y="2718794"/>
            <a:ext cx="1119458" cy="1119458"/>
          </a:xfrm>
          <a:prstGeom prst="rect">
            <a:avLst/>
          </a:prstGeom>
        </p:spPr>
      </p:pic>
      <p:sp>
        <p:nvSpPr>
          <p:cNvPr id="9" name="TextBox 8">
            <a:extLst>
              <a:ext uri="{FF2B5EF4-FFF2-40B4-BE49-F238E27FC236}">
                <a16:creationId xmlns:a16="http://schemas.microsoft.com/office/drawing/2014/main" id="{DB42FCD3-234F-E17A-29B4-78D21EC18C38}"/>
              </a:ext>
            </a:extLst>
          </p:cNvPr>
          <p:cNvSpPr txBox="1"/>
          <p:nvPr/>
        </p:nvSpPr>
        <p:spPr>
          <a:xfrm>
            <a:off x="6030264" y="4614778"/>
            <a:ext cx="3051855" cy="707886"/>
          </a:xfrm>
          <a:prstGeom prst="rect">
            <a:avLst/>
          </a:prstGeom>
          <a:noFill/>
        </p:spPr>
        <p:txBody>
          <a:bodyPr wrap="square">
            <a:spAutoFit/>
          </a:bodyPr>
          <a:lstStyle/>
          <a:p>
            <a:r>
              <a:rPr lang="en-IN" sz="2000" dirty="0">
                <a:latin typeface="FUTURANEXT-MEDIUM" panose="020B0602020204020303" pitchFamily="34" charset="77"/>
              </a:rPr>
              <a:t>a collection of reusable components </a:t>
            </a:r>
          </a:p>
        </p:txBody>
      </p:sp>
      <p:sp>
        <p:nvSpPr>
          <p:cNvPr id="10" name="TextBox 9">
            <a:extLst>
              <a:ext uri="{FF2B5EF4-FFF2-40B4-BE49-F238E27FC236}">
                <a16:creationId xmlns:a16="http://schemas.microsoft.com/office/drawing/2014/main" id="{6718124C-A634-5D99-1C39-D80860632DEF}"/>
              </a:ext>
            </a:extLst>
          </p:cNvPr>
          <p:cNvSpPr txBox="1"/>
          <p:nvPr/>
        </p:nvSpPr>
        <p:spPr>
          <a:xfrm>
            <a:off x="6030264" y="5429639"/>
            <a:ext cx="3051855" cy="830997"/>
          </a:xfrm>
          <a:prstGeom prst="rect">
            <a:avLst/>
          </a:prstGeom>
          <a:noFill/>
        </p:spPr>
        <p:txBody>
          <a:bodyPr wrap="square">
            <a:spAutoFit/>
          </a:bodyPr>
          <a:lstStyle/>
          <a:p>
            <a:r>
              <a:rPr lang="en-IN" sz="1600" dirty="0">
                <a:latin typeface="Futura Next Book" panose="020B0502020204020303" pitchFamily="34" charset="77"/>
              </a:rPr>
              <a:t>guided by clean standards that can be assembled to build, like Lego. </a:t>
            </a:r>
          </a:p>
        </p:txBody>
      </p:sp>
      <p:sp>
        <p:nvSpPr>
          <p:cNvPr id="11" name="TextBox 10">
            <a:extLst>
              <a:ext uri="{FF2B5EF4-FFF2-40B4-BE49-F238E27FC236}">
                <a16:creationId xmlns:a16="http://schemas.microsoft.com/office/drawing/2014/main" id="{2D498CF6-9C7F-48AC-E3B1-2108AAA49787}"/>
              </a:ext>
            </a:extLst>
          </p:cNvPr>
          <p:cNvSpPr txBox="1"/>
          <p:nvPr/>
        </p:nvSpPr>
        <p:spPr>
          <a:xfrm>
            <a:off x="10740441" y="4583658"/>
            <a:ext cx="2237973" cy="707886"/>
          </a:xfrm>
          <a:prstGeom prst="rect">
            <a:avLst/>
          </a:prstGeom>
          <a:noFill/>
        </p:spPr>
        <p:txBody>
          <a:bodyPr wrap="square">
            <a:spAutoFit/>
          </a:bodyPr>
          <a:lstStyle/>
          <a:p>
            <a:r>
              <a:rPr lang="en-IN" sz="2000" dirty="0">
                <a:latin typeface="FUTURANEXT-MEDIUM" panose="020B0602020204020303" pitchFamily="34" charset="77"/>
              </a:rPr>
              <a:t>scalable and reusable</a:t>
            </a:r>
          </a:p>
        </p:txBody>
      </p:sp>
      <p:sp>
        <p:nvSpPr>
          <p:cNvPr id="12" name="TextBox 11">
            <a:extLst>
              <a:ext uri="{FF2B5EF4-FFF2-40B4-BE49-F238E27FC236}">
                <a16:creationId xmlns:a16="http://schemas.microsoft.com/office/drawing/2014/main" id="{CDFEFDF2-0469-1BA6-5163-9A060D02EE92}"/>
              </a:ext>
            </a:extLst>
          </p:cNvPr>
          <p:cNvSpPr txBox="1"/>
          <p:nvPr/>
        </p:nvSpPr>
        <p:spPr>
          <a:xfrm>
            <a:off x="10740441" y="5361461"/>
            <a:ext cx="3051855" cy="584775"/>
          </a:xfrm>
          <a:prstGeom prst="rect">
            <a:avLst/>
          </a:prstGeom>
          <a:noFill/>
        </p:spPr>
        <p:txBody>
          <a:bodyPr wrap="square">
            <a:spAutoFit/>
          </a:bodyPr>
          <a:lstStyle/>
          <a:p>
            <a:r>
              <a:rPr lang="en-IN" sz="1600" dirty="0">
                <a:latin typeface="Futura Next Book" panose="020B0502020204020303" pitchFamily="34" charset="77"/>
              </a:rPr>
              <a:t>the heart and primary value of Design Systems.</a:t>
            </a:r>
          </a:p>
        </p:txBody>
      </p:sp>
      <p:pic>
        <p:nvPicPr>
          <p:cNvPr id="13" name="Picture 12">
            <a:extLst>
              <a:ext uri="{FF2B5EF4-FFF2-40B4-BE49-F238E27FC236}">
                <a16:creationId xmlns:a16="http://schemas.microsoft.com/office/drawing/2014/main" id="{BF4C59F2-425D-86CB-FECE-DE8060D37DEC}"/>
              </a:ext>
            </a:extLst>
          </p:cNvPr>
          <p:cNvPicPr>
            <a:picLocks noChangeAspect="1"/>
          </p:cNvPicPr>
          <p:nvPr/>
        </p:nvPicPr>
        <p:blipFill>
          <a:blip r:embed="rId4"/>
          <a:stretch>
            <a:fillRect/>
          </a:stretch>
        </p:blipFill>
        <p:spPr>
          <a:xfrm>
            <a:off x="10740441" y="2688657"/>
            <a:ext cx="1114149" cy="1114149"/>
          </a:xfrm>
          <a:prstGeom prst="rect">
            <a:avLst/>
          </a:prstGeom>
        </p:spPr>
      </p:pic>
      <p:pic>
        <p:nvPicPr>
          <p:cNvPr id="15" name="Picture 14">
            <a:extLst>
              <a:ext uri="{FF2B5EF4-FFF2-40B4-BE49-F238E27FC236}">
                <a16:creationId xmlns:a16="http://schemas.microsoft.com/office/drawing/2014/main" id="{ECC58E11-35F0-F1FD-0868-C13D33F45AB3}"/>
              </a:ext>
            </a:extLst>
          </p:cNvPr>
          <p:cNvPicPr>
            <a:picLocks noChangeAspect="1"/>
          </p:cNvPicPr>
          <p:nvPr/>
        </p:nvPicPr>
        <p:blipFill>
          <a:blip r:embed="rId5"/>
          <a:stretch>
            <a:fillRect/>
          </a:stretch>
        </p:blipFill>
        <p:spPr>
          <a:xfrm>
            <a:off x="6195488" y="2727644"/>
            <a:ext cx="1084013" cy="1084013"/>
          </a:xfrm>
          <a:prstGeom prst="rect">
            <a:avLst/>
          </a:prstGeom>
        </p:spPr>
      </p:pic>
    </p:spTree>
    <p:extLst>
      <p:ext uri="{BB962C8B-B14F-4D97-AF65-F5344CB8AC3E}">
        <p14:creationId xmlns:p14="http://schemas.microsoft.com/office/powerpoint/2010/main" val="1631051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37A47E3-BAFE-9AB8-BA6E-981FFE50B40C}"/>
              </a:ext>
            </a:extLst>
          </p:cNvPr>
          <p:cNvSpPr/>
          <p:nvPr/>
        </p:nvSpPr>
        <p:spPr>
          <a:xfrm>
            <a:off x="11844169" y="2682084"/>
            <a:ext cx="2346600" cy="3672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659B3C0-059D-2A2B-7F18-B8C5E60A44A8}"/>
              </a:ext>
            </a:extLst>
          </p:cNvPr>
          <p:cNvSpPr/>
          <p:nvPr/>
        </p:nvSpPr>
        <p:spPr>
          <a:xfrm>
            <a:off x="9159218" y="2682084"/>
            <a:ext cx="2346600" cy="3672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713778F-4030-FBF4-3AF2-F708A9275286}"/>
              </a:ext>
            </a:extLst>
          </p:cNvPr>
          <p:cNvSpPr/>
          <p:nvPr/>
        </p:nvSpPr>
        <p:spPr>
          <a:xfrm>
            <a:off x="6474268" y="2682084"/>
            <a:ext cx="2346600" cy="3672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B75A07-5DD0-7F5F-130B-84A0233BB5E3}"/>
              </a:ext>
            </a:extLst>
          </p:cNvPr>
          <p:cNvSpPr/>
          <p:nvPr/>
        </p:nvSpPr>
        <p:spPr>
          <a:xfrm>
            <a:off x="3775470" y="2682084"/>
            <a:ext cx="2346600" cy="3672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851D9E-77A0-86C0-DD4D-6C779E8A1698}"/>
              </a:ext>
            </a:extLst>
          </p:cNvPr>
          <p:cNvSpPr/>
          <p:nvPr/>
        </p:nvSpPr>
        <p:spPr>
          <a:xfrm>
            <a:off x="1076672" y="2682084"/>
            <a:ext cx="2346600" cy="3672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24">
            <a:extLst>
              <a:ext uri="{FF2B5EF4-FFF2-40B4-BE49-F238E27FC236}">
                <a16:creationId xmlns:a16="http://schemas.microsoft.com/office/drawing/2014/main" id="{E6E6017A-9FF8-8E48-6985-4FC227D384AF}"/>
              </a:ext>
            </a:extLst>
          </p:cNvPr>
          <p:cNvSpPr>
            <a:spLocks noGrp="1"/>
          </p:cNvSpPr>
          <p:nvPr>
            <p:ph type="title"/>
          </p:nvPr>
        </p:nvSpPr>
        <p:spPr/>
        <p:txBody>
          <a:bodyPr>
            <a:normAutofit/>
          </a:bodyPr>
          <a:lstStyle/>
          <a:p>
            <a:r>
              <a:rPr lang="en-US" sz="3200" dirty="0"/>
              <a:t>A design system is all of this…</a:t>
            </a:r>
          </a:p>
        </p:txBody>
      </p:sp>
      <p:sp>
        <p:nvSpPr>
          <p:cNvPr id="27" name="Text Placeholder 26">
            <a:extLst>
              <a:ext uri="{FF2B5EF4-FFF2-40B4-BE49-F238E27FC236}">
                <a16:creationId xmlns:a16="http://schemas.microsoft.com/office/drawing/2014/main" id="{543A8A63-9854-13E0-C0C4-315B68B1EFDD}"/>
              </a:ext>
            </a:extLst>
          </p:cNvPr>
          <p:cNvSpPr>
            <a:spLocks noGrp="1"/>
          </p:cNvSpPr>
          <p:nvPr>
            <p:ph type="body" sz="quarter" idx="13"/>
          </p:nvPr>
        </p:nvSpPr>
        <p:spPr>
          <a:xfrm>
            <a:off x="1047638" y="435591"/>
            <a:ext cx="6571567" cy="288925"/>
          </a:xfrm>
        </p:spPr>
        <p:txBody>
          <a:bodyPr/>
          <a:lstStyle/>
          <a:p>
            <a:r>
              <a:rPr lang="en-IN" dirty="0"/>
              <a:t>design systems - material design system and apple HIG</a:t>
            </a:r>
            <a:endParaRPr lang="en-US" dirty="0"/>
          </a:p>
        </p:txBody>
      </p:sp>
      <p:sp>
        <p:nvSpPr>
          <p:cNvPr id="2" name="TextBox 1">
            <a:extLst>
              <a:ext uri="{FF2B5EF4-FFF2-40B4-BE49-F238E27FC236}">
                <a16:creationId xmlns:a16="http://schemas.microsoft.com/office/drawing/2014/main" id="{18EC2152-8824-B989-F067-B3BD6CDCE1DE}"/>
              </a:ext>
            </a:extLst>
          </p:cNvPr>
          <p:cNvSpPr txBox="1"/>
          <p:nvPr/>
        </p:nvSpPr>
        <p:spPr>
          <a:xfrm>
            <a:off x="1423738" y="5092676"/>
            <a:ext cx="1653372" cy="646331"/>
          </a:xfrm>
          <a:prstGeom prst="rect">
            <a:avLst/>
          </a:prstGeom>
          <a:noFill/>
        </p:spPr>
        <p:txBody>
          <a:bodyPr wrap="square">
            <a:spAutoFit/>
          </a:bodyPr>
          <a:lstStyle/>
          <a:p>
            <a:pPr algn="ctr"/>
            <a:r>
              <a:rPr lang="en-IN" dirty="0">
                <a:latin typeface="Futura Next Book" panose="020B0502020204020303" pitchFamily="34" charset="77"/>
              </a:rPr>
              <a:t>design language</a:t>
            </a:r>
            <a:endParaRPr lang="en-IN" dirty="0">
              <a:effectLst/>
              <a:latin typeface="Futura Next Book" panose="020B0502020204020303" pitchFamily="34" charset="77"/>
            </a:endParaRPr>
          </a:p>
        </p:txBody>
      </p:sp>
      <p:sp>
        <p:nvSpPr>
          <p:cNvPr id="4" name="TextBox 3">
            <a:extLst>
              <a:ext uri="{FF2B5EF4-FFF2-40B4-BE49-F238E27FC236}">
                <a16:creationId xmlns:a16="http://schemas.microsoft.com/office/drawing/2014/main" id="{25350C73-3BB8-01F2-4858-AA7D241BCEE9}"/>
              </a:ext>
            </a:extLst>
          </p:cNvPr>
          <p:cNvSpPr txBox="1"/>
          <p:nvPr/>
        </p:nvSpPr>
        <p:spPr>
          <a:xfrm>
            <a:off x="4223153" y="5277342"/>
            <a:ext cx="1443720" cy="369332"/>
          </a:xfrm>
          <a:prstGeom prst="rect">
            <a:avLst/>
          </a:prstGeom>
          <a:noFill/>
        </p:spPr>
        <p:txBody>
          <a:bodyPr wrap="square">
            <a:spAutoFit/>
          </a:bodyPr>
          <a:lstStyle/>
          <a:p>
            <a:pPr algn="ctr"/>
            <a:r>
              <a:rPr lang="en-IN" dirty="0">
                <a:latin typeface="Futura Next Book" panose="020B0502020204020303" pitchFamily="34" charset="77"/>
              </a:rPr>
              <a:t>design kit</a:t>
            </a:r>
            <a:endParaRPr lang="en-IN" dirty="0">
              <a:effectLst/>
              <a:latin typeface="Futura Next Book" panose="020B0502020204020303" pitchFamily="34" charset="77"/>
            </a:endParaRPr>
          </a:p>
        </p:txBody>
      </p:sp>
      <p:sp>
        <p:nvSpPr>
          <p:cNvPr id="5" name="TextBox 4">
            <a:extLst>
              <a:ext uri="{FF2B5EF4-FFF2-40B4-BE49-F238E27FC236}">
                <a16:creationId xmlns:a16="http://schemas.microsoft.com/office/drawing/2014/main" id="{0A5BC54B-0A08-90A2-4344-BEE0BE2AE256}"/>
              </a:ext>
            </a:extLst>
          </p:cNvPr>
          <p:cNvSpPr txBox="1"/>
          <p:nvPr/>
        </p:nvSpPr>
        <p:spPr>
          <a:xfrm>
            <a:off x="6813437" y="5036343"/>
            <a:ext cx="1668262" cy="646331"/>
          </a:xfrm>
          <a:prstGeom prst="rect">
            <a:avLst/>
          </a:prstGeom>
          <a:noFill/>
        </p:spPr>
        <p:txBody>
          <a:bodyPr wrap="square">
            <a:spAutoFit/>
          </a:bodyPr>
          <a:lstStyle/>
          <a:p>
            <a:pPr algn="ctr"/>
            <a:r>
              <a:rPr lang="en-IN" dirty="0">
                <a:latin typeface="Futura Next Book" panose="020B0502020204020303" pitchFamily="34" charset="77"/>
              </a:rPr>
              <a:t>component library</a:t>
            </a:r>
            <a:endParaRPr lang="en-IN" dirty="0">
              <a:effectLst/>
              <a:latin typeface="Futura Next Book" panose="020B0502020204020303" pitchFamily="34" charset="77"/>
            </a:endParaRPr>
          </a:p>
        </p:txBody>
      </p:sp>
      <p:sp>
        <p:nvSpPr>
          <p:cNvPr id="6" name="TextBox 5">
            <a:extLst>
              <a:ext uri="{FF2B5EF4-FFF2-40B4-BE49-F238E27FC236}">
                <a16:creationId xmlns:a16="http://schemas.microsoft.com/office/drawing/2014/main" id="{81DBEEC4-8588-E634-DA6E-633DB7771C93}"/>
              </a:ext>
            </a:extLst>
          </p:cNvPr>
          <p:cNvSpPr txBox="1"/>
          <p:nvPr/>
        </p:nvSpPr>
        <p:spPr>
          <a:xfrm>
            <a:off x="9334814" y="5100519"/>
            <a:ext cx="1886969" cy="646331"/>
          </a:xfrm>
          <a:prstGeom prst="rect">
            <a:avLst/>
          </a:prstGeom>
          <a:noFill/>
        </p:spPr>
        <p:txBody>
          <a:bodyPr wrap="square">
            <a:spAutoFit/>
          </a:bodyPr>
          <a:lstStyle/>
          <a:p>
            <a:pPr algn="ctr"/>
            <a:r>
              <a:rPr lang="en-IN" dirty="0">
                <a:latin typeface="Futura Next Book" panose="020B0502020204020303" pitchFamily="34" charset="77"/>
              </a:rPr>
              <a:t>developer sandbox</a:t>
            </a:r>
            <a:endParaRPr lang="en-IN" dirty="0">
              <a:effectLst/>
              <a:latin typeface="Futura Next Book" panose="020B0502020204020303" pitchFamily="34" charset="77"/>
            </a:endParaRPr>
          </a:p>
        </p:txBody>
      </p:sp>
      <p:sp>
        <p:nvSpPr>
          <p:cNvPr id="7" name="TextBox 6">
            <a:extLst>
              <a:ext uri="{FF2B5EF4-FFF2-40B4-BE49-F238E27FC236}">
                <a16:creationId xmlns:a16="http://schemas.microsoft.com/office/drawing/2014/main" id="{89F8D801-C775-34CE-DD37-E72F53BC82C3}"/>
              </a:ext>
            </a:extLst>
          </p:cNvPr>
          <p:cNvSpPr txBox="1"/>
          <p:nvPr/>
        </p:nvSpPr>
        <p:spPr>
          <a:xfrm>
            <a:off x="11925560" y="5246268"/>
            <a:ext cx="2092378" cy="369332"/>
          </a:xfrm>
          <a:prstGeom prst="rect">
            <a:avLst/>
          </a:prstGeom>
          <a:noFill/>
        </p:spPr>
        <p:txBody>
          <a:bodyPr wrap="square">
            <a:spAutoFit/>
          </a:bodyPr>
          <a:lstStyle/>
          <a:p>
            <a:pPr algn="ctr"/>
            <a:r>
              <a:rPr lang="en-IN" dirty="0">
                <a:latin typeface="Futura Next Book" panose="020B0502020204020303" pitchFamily="34" charset="77"/>
              </a:rPr>
              <a:t>documentation</a:t>
            </a:r>
            <a:endParaRPr lang="en-IN" dirty="0">
              <a:effectLst/>
              <a:latin typeface="Futura Next Book" panose="020B0502020204020303" pitchFamily="34" charset="77"/>
            </a:endParaRPr>
          </a:p>
        </p:txBody>
      </p:sp>
      <p:pic>
        <p:nvPicPr>
          <p:cNvPr id="3" name="Picture 2">
            <a:extLst>
              <a:ext uri="{FF2B5EF4-FFF2-40B4-BE49-F238E27FC236}">
                <a16:creationId xmlns:a16="http://schemas.microsoft.com/office/drawing/2014/main" id="{D1F3DDCD-421D-8F8E-89BB-E71FAEF0903E}"/>
              </a:ext>
            </a:extLst>
          </p:cNvPr>
          <p:cNvPicPr>
            <a:picLocks noChangeAspect="1"/>
          </p:cNvPicPr>
          <p:nvPr/>
        </p:nvPicPr>
        <p:blipFill>
          <a:blip r:embed="rId3"/>
          <a:stretch>
            <a:fillRect/>
          </a:stretch>
        </p:blipFill>
        <p:spPr>
          <a:xfrm>
            <a:off x="4430689" y="3215607"/>
            <a:ext cx="1028648" cy="1105250"/>
          </a:xfrm>
          <a:prstGeom prst="rect">
            <a:avLst/>
          </a:prstGeom>
        </p:spPr>
      </p:pic>
      <p:pic>
        <p:nvPicPr>
          <p:cNvPr id="8" name="Picture 7">
            <a:extLst>
              <a:ext uri="{FF2B5EF4-FFF2-40B4-BE49-F238E27FC236}">
                <a16:creationId xmlns:a16="http://schemas.microsoft.com/office/drawing/2014/main" id="{07348B3F-CD1B-595B-100A-EED584E98C5C}"/>
              </a:ext>
            </a:extLst>
          </p:cNvPr>
          <p:cNvPicPr>
            <a:picLocks noChangeAspect="1"/>
          </p:cNvPicPr>
          <p:nvPr/>
        </p:nvPicPr>
        <p:blipFill>
          <a:blip r:embed="rId4"/>
          <a:stretch>
            <a:fillRect/>
          </a:stretch>
        </p:blipFill>
        <p:spPr>
          <a:xfrm>
            <a:off x="7128848" y="3266464"/>
            <a:ext cx="980709" cy="980709"/>
          </a:xfrm>
          <a:prstGeom prst="rect">
            <a:avLst/>
          </a:prstGeom>
        </p:spPr>
      </p:pic>
      <p:pic>
        <p:nvPicPr>
          <p:cNvPr id="9" name="Picture 8">
            <a:extLst>
              <a:ext uri="{FF2B5EF4-FFF2-40B4-BE49-F238E27FC236}">
                <a16:creationId xmlns:a16="http://schemas.microsoft.com/office/drawing/2014/main" id="{99AD9A58-6570-77A7-09F7-2B723DDB6455}"/>
              </a:ext>
            </a:extLst>
          </p:cNvPr>
          <p:cNvPicPr>
            <a:picLocks noChangeAspect="1"/>
          </p:cNvPicPr>
          <p:nvPr/>
        </p:nvPicPr>
        <p:blipFill>
          <a:blip r:embed="rId5"/>
          <a:stretch>
            <a:fillRect/>
          </a:stretch>
        </p:blipFill>
        <p:spPr>
          <a:xfrm>
            <a:off x="1629958" y="3215607"/>
            <a:ext cx="1143422" cy="1147075"/>
          </a:xfrm>
          <a:prstGeom prst="rect">
            <a:avLst/>
          </a:prstGeom>
        </p:spPr>
      </p:pic>
      <p:pic>
        <p:nvPicPr>
          <p:cNvPr id="10" name="Picture 9">
            <a:extLst>
              <a:ext uri="{FF2B5EF4-FFF2-40B4-BE49-F238E27FC236}">
                <a16:creationId xmlns:a16="http://schemas.microsoft.com/office/drawing/2014/main" id="{351A2127-907A-D9A6-B014-80F02A88A56F}"/>
              </a:ext>
            </a:extLst>
          </p:cNvPr>
          <p:cNvPicPr>
            <a:picLocks noChangeAspect="1"/>
          </p:cNvPicPr>
          <p:nvPr/>
        </p:nvPicPr>
        <p:blipFill>
          <a:blip r:embed="rId6"/>
          <a:stretch>
            <a:fillRect/>
          </a:stretch>
        </p:blipFill>
        <p:spPr>
          <a:xfrm>
            <a:off x="12633137" y="3215607"/>
            <a:ext cx="854683" cy="1052580"/>
          </a:xfrm>
          <a:prstGeom prst="rect">
            <a:avLst/>
          </a:prstGeom>
        </p:spPr>
      </p:pic>
      <p:pic>
        <p:nvPicPr>
          <p:cNvPr id="12" name="Picture 11">
            <a:extLst>
              <a:ext uri="{FF2B5EF4-FFF2-40B4-BE49-F238E27FC236}">
                <a16:creationId xmlns:a16="http://schemas.microsoft.com/office/drawing/2014/main" id="{D5B161EE-B742-3EFA-F298-10E92E2DCEC2}"/>
              </a:ext>
            </a:extLst>
          </p:cNvPr>
          <p:cNvPicPr>
            <a:picLocks noChangeAspect="1"/>
          </p:cNvPicPr>
          <p:nvPr/>
        </p:nvPicPr>
        <p:blipFill>
          <a:blip r:embed="rId7"/>
          <a:stretch>
            <a:fillRect/>
          </a:stretch>
        </p:blipFill>
        <p:spPr>
          <a:xfrm>
            <a:off x="9777248" y="3217684"/>
            <a:ext cx="972590" cy="1069849"/>
          </a:xfrm>
          <a:prstGeom prst="rect">
            <a:avLst/>
          </a:prstGeom>
        </p:spPr>
      </p:pic>
    </p:spTree>
    <p:extLst>
      <p:ext uri="{BB962C8B-B14F-4D97-AF65-F5344CB8AC3E}">
        <p14:creationId xmlns:p14="http://schemas.microsoft.com/office/powerpoint/2010/main" val="7714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F1E12-BC5B-1539-7EB8-A46162BE258F}"/>
              </a:ext>
            </a:extLst>
          </p:cNvPr>
          <p:cNvSpPr>
            <a:spLocks noGrp="1"/>
          </p:cNvSpPr>
          <p:nvPr>
            <p:ph type="title"/>
          </p:nvPr>
        </p:nvSpPr>
        <p:spPr>
          <a:xfrm>
            <a:off x="1151811" y="1980182"/>
            <a:ext cx="12274821" cy="4304872"/>
          </a:xfrm>
        </p:spPr>
        <p:txBody>
          <a:bodyPr/>
          <a:lstStyle/>
          <a:p>
            <a:r>
              <a:rPr lang="en-US" dirty="0">
                <a:solidFill>
                  <a:schemeClr val="accent6">
                    <a:lumMod val="40000"/>
                    <a:lumOff val="60000"/>
                  </a:schemeClr>
                </a:solidFill>
              </a:rPr>
              <a:t>atomic    design    </a:t>
            </a:r>
            <a:r>
              <a:rPr lang="en-US" dirty="0"/>
              <a:t>system    methodology</a:t>
            </a:r>
          </a:p>
        </p:txBody>
      </p:sp>
      <p:pic>
        <p:nvPicPr>
          <p:cNvPr id="5" name="Picture 4">
            <a:extLst>
              <a:ext uri="{FF2B5EF4-FFF2-40B4-BE49-F238E27FC236}">
                <a16:creationId xmlns:a16="http://schemas.microsoft.com/office/drawing/2014/main" id="{FEC0FFB9-5871-4083-1178-635521828CCD}"/>
              </a:ext>
            </a:extLst>
          </p:cNvPr>
          <p:cNvPicPr>
            <a:picLocks noChangeAspect="1"/>
          </p:cNvPicPr>
          <p:nvPr/>
        </p:nvPicPr>
        <p:blipFill>
          <a:blip r:embed="rId3"/>
          <a:stretch>
            <a:fillRect/>
          </a:stretch>
        </p:blipFill>
        <p:spPr>
          <a:xfrm>
            <a:off x="4911144" y="3661039"/>
            <a:ext cx="1593828" cy="819075"/>
          </a:xfrm>
          <a:prstGeom prst="rect">
            <a:avLst/>
          </a:prstGeom>
        </p:spPr>
      </p:pic>
      <p:pic>
        <p:nvPicPr>
          <p:cNvPr id="6" name="Picture 5">
            <a:extLst>
              <a:ext uri="{FF2B5EF4-FFF2-40B4-BE49-F238E27FC236}">
                <a16:creationId xmlns:a16="http://schemas.microsoft.com/office/drawing/2014/main" id="{03FD90D8-1E46-56CD-C8BB-2F06AA3490E5}"/>
              </a:ext>
            </a:extLst>
          </p:cNvPr>
          <p:cNvPicPr>
            <a:picLocks noChangeAspect="1"/>
          </p:cNvPicPr>
          <p:nvPr/>
        </p:nvPicPr>
        <p:blipFill>
          <a:blip r:embed="rId4"/>
          <a:stretch>
            <a:fillRect/>
          </a:stretch>
        </p:blipFill>
        <p:spPr>
          <a:xfrm>
            <a:off x="5117508" y="2230061"/>
            <a:ext cx="1181100" cy="1181100"/>
          </a:xfrm>
          <a:prstGeom prst="rect">
            <a:avLst/>
          </a:prstGeom>
        </p:spPr>
      </p:pic>
    </p:spTree>
    <p:extLst>
      <p:ext uri="{BB962C8B-B14F-4D97-AF65-F5344CB8AC3E}">
        <p14:creationId xmlns:p14="http://schemas.microsoft.com/office/powerpoint/2010/main" val="39273152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D7E49F745B879498DC65A9061A42A6E" ma:contentTypeVersion="2" ma:contentTypeDescription="Create a new document." ma:contentTypeScope="" ma:versionID="afe5dc97937c0d8d281fd580ad1047e4">
  <xsd:schema xmlns:xsd="http://www.w3.org/2001/XMLSchema" xmlns:xs="http://www.w3.org/2001/XMLSchema" xmlns:p="http://schemas.microsoft.com/office/2006/metadata/properties" xmlns:ns2="24a35dbe-7008-42df-810f-6078edfd1f99" targetNamespace="http://schemas.microsoft.com/office/2006/metadata/properties" ma:root="true" ma:fieldsID="23491280e385c93a490c28c2396eaeb9" ns2:_="">
    <xsd:import namespace="24a35dbe-7008-42df-810f-6078edfd1f9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a35dbe-7008-42df-810f-6078edfd1f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C20F6C6-BB33-47B7-A3ED-084EB2E30F94}">
  <ds:schemaRefs>
    <ds:schemaRef ds:uri="http://schemas.microsoft.com/sharepoint/v3/contenttype/forms"/>
  </ds:schemaRefs>
</ds:datastoreItem>
</file>

<file path=customXml/itemProps2.xml><?xml version="1.0" encoding="utf-8"?>
<ds:datastoreItem xmlns:ds="http://schemas.openxmlformats.org/officeDocument/2006/customXml" ds:itemID="{2FEE583E-A670-4B03-9C47-AD2043F100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4a35dbe-7008-42df-810f-6078edfd1f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C4E96D-895A-4651-977F-7A816BCE7EF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12329</TotalTime>
  <Words>1925</Words>
  <Application>Microsoft Macintosh PowerPoint</Application>
  <PresentationFormat>Custom</PresentationFormat>
  <Paragraphs>273</Paragraphs>
  <Slides>36</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Futura Next Book</vt:lpstr>
      <vt:lpstr>Futura Next Light</vt:lpstr>
      <vt:lpstr>FUTURANEXT-MEDIUM</vt:lpstr>
      <vt:lpstr>Office Theme</vt:lpstr>
      <vt:lpstr>PowerPoint Presentation</vt:lpstr>
      <vt:lpstr>design systems - material design system apple HIG</vt:lpstr>
      <vt:lpstr>PowerPoint Presentation</vt:lpstr>
      <vt:lpstr>why we need design system?</vt:lpstr>
      <vt:lpstr>PowerPoint Presentation</vt:lpstr>
      <vt:lpstr>what is    design system?</vt:lpstr>
      <vt:lpstr>what is design system</vt:lpstr>
      <vt:lpstr>A design system is all of this…</vt:lpstr>
      <vt:lpstr>atomic    design    system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system elements</vt:lpstr>
      <vt:lpstr>naming conventions</vt:lpstr>
      <vt:lpstr>naming conventions</vt:lpstr>
      <vt:lpstr>Advantages</vt:lpstr>
      <vt:lpstr>demo</vt:lpstr>
      <vt:lpstr>our design tools</vt:lpstr>
      <vt:lpstr>material    design  vs apple HIG</vt:lpstr>
      <vt:lpstr>What is material design?</vt:lpstr>
      <vt:lpstr>What are Apple human interface guidelines?</vt:lpstr>
      <vt:lpstr>unit of measurement</vt:lpstr>
      <vt:lpstr>tap targe size</vt:lpstr>
      <vt:lpstr>system font (typography)</vt:lpstr>
      <vt:lpstr>navigation</vt:lpstr>
      <vt:lpstr>hierarchical app screens nav</vt:lpstr>
      <vt:lpstr>tabs</vt:lpstr>
      <vt:lpstr>date pickers</vt:lpstr>
      <vt:lpstr>to wrap up…</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Sameer Shetye</dc:creator>
  <cp:lastModifiedBy>Sameer Shetye</cp:lastModifiedBy>
  <cp:revision>165</cp:revision>
  <dcterms:created xsi:type="dcterms:W3CDTF">2022-08-05T06:21:18Z</dcterms:created>
  <dcterms:modified xsi:type="dcterms:W3CDTF">2022-09-08T12:33:38Z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0x0101004D7E49F745B879498DC65A9061A42A6E</vt:lpwstr>
  </property>
</Properties>
</file>